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11430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67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0: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u="sng">
                <a:solidFill>
                  <a:schemeClr val="dk1"/>
                </a:solidFill>
                <a:latin typeface="Calibri"/>
                <a:ea typeface="Calibri"/>
                <a:cs typeface="Calibri"/>
                <a:sym typeface="Calibri"/>
              </a:rPr>
              <a:t>Note for trainer:</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Use this slide for a brief clarification of the difference between these two processes. Both are recommended for Adolescent Circles, but they serve different purposes.</a:t>
            </a:r>
            <a:endParaRPr sz="167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rPr lang="en-US"/>
              <a:t>Ref: Facilitator’s Guide, Building a Strong Adolescent Circle</a:t>
            </a:r>
            <a:endParaRPr/>
          </a:p>
        </p:txBody>
      </p:sp>
      <p:sp>
        <p:nvSpPr>
          <p:cNvPr id="153" name="Google Shape;15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u="sng">
                <a:solidFill>
                  <a:schemeClr val="dk1"/>
                </a:solidFill>
                <a:latin typeface="Calibri"/>
                <a:ea typeface="Calibri"/>
                <a:cs typeface="Calibri"/>
                <a:sym typeface="Calibri"/>
              </a:rPr>
              <a:t>Notes for trainer:</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Use this slide to refer workshop participants to the “Agreeing to group rules” activity guide, which is included in the Activity Box.</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Activity Guide: Agreeing to Group Rules</a:t>
            </a:r>
            <a:endParaRPr sz="167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64" name="Google Shape;16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2: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u="sng">
                <a:solidFill>
                  <a:schemeClr val="dk1"/>
                </a:solidFill>
                <a:latin typeface="Calibri"/>
                <a:ea typeface="Calibri"/>
                <a:cs typeface="Calibri"/>
                <a:sym typeface="Calibri"/>
              </a:rPr>
              <a:t>Notes for trainer:</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Use the steps listed this slide to guide participants through a process of developing and agreeing to their own group rules, as an experiential learning process.</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Activity Guide: Agreeing to Group Rules</a:t>
            </a:r>
            <a:endParaRPr sz="167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72" name="Google Shape;17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3: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800">
                <a:solidFill>
                  <a:schemeClr val="dk1"/>
                </a:solidFill>
                <a:latin typeface="Calibri"/>
                <a:ea typeface="Calibri"/>
                <a:cs typeface="Calibri"/>
                <a:sym typeface="Calibri"/>
              </a:rPr>
              <a:t>Notes for trainer:</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Use the questions on this slide to review the group rules that workshop participants have outlined, and to revise and improve them if the participants feel this would be helpful.</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i="1" lang="en-US" sz="1800">
                <a:solidFill>
                  <a:schemeClr val="dk1"/>
                </a:solidFill>
                <a:latin typeface="Calibri"/>
                <a:ea typeface="Calibri"/>
                <a:cs typeface="Calibri"/>
                <a:sym typeface="Calibri"/>
              </a:rPr>
              <a:t>Once participants have agreed to their group rules, ask:</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1" marL="636800" rtl="0" algn="l">
              <a:spcBef>
                <a:spcPts val="0"/>
              </a:spcBef>
              <a:spcAft>
                <a:spcPts val="0"/>
              </a:spcAft>
              <a:buNone/>
            </a:pPr>
            <a:r>
              <a:rPr lang="en-US" sz="1800">
                <a:solidFill>
                  <a:schemeClr val="dk1"/>
                </a:solidFill>
                <a:latin typeface="Calibri"/>
                <a:ea typeface="Calibri"/>
                <a:cs typeface="Calibri"/>
                <a:sym typeface="Calibri"/>
              </a:rPr>
              <a:t>Why should adolescents form their own group rules? (Possible points to discuss include: When adolescents determine their own rules, this gives them a sense of ownership and commitment to those rules. They don’t feel that the rules are imposed by adults.)</a:t>
            </a:r>
            <a:endParaRPr/>
          </a:p>
          <a:p>
            <a:pPr indent="0" lvl="1" marL="636800" rtl="0" algn="l">
              <a:spcBef>
                <a:spcPts val="0"/>
              </a:spcBef>
              <a:spcAft>
                <a:spcPts val="0"/>
              </a:spcAft>
              <a:buNone/>
            </a:pPr>
            <a:r>
              <a:rPr lang="en-US" sz="1800">
                <a:solidFill>
                  <a:schemeClr val="dk1"/>
                </a:solidFill>
                <a:latin typeface="Calibri"/>
                <a:ea typeface="Calibri"/>
                <a:cs typeface="Calibri"/>
                <a:sym typeface="Calibri"/>
              </a:rPr>
              <a:t>Is this something you already do? How do you guide them through the process?</a:t>
            </a:r>
            <a:endParaRPr/>
          </a:p>
          <a:p>
            <a:pPr indent="0" lvl="1" marL="636800" rtl="0" algn="l">
              <a:spcBef>
                <a:spcPts val="0"/>
              </a:spcBef>
              <a:spcAft>
                <a:spcPts val="0"/>
              </a:spcAft>
              <a:buNone/>
            </a:pPr>
            <a:r>
              <a:rPr lang="en-US" sz="1800">
                <a:solidFill>
                  <a:schemeClr val="dk1"/>
                </a:solidFill>
                <a:latin typeface="Calibri"/>
                <a:ea typeface="Calibri"/>
                <a:cs typeface="Calibri"/>
                <a:sym typeface="Calibri"/>
              </a:rPr>
              <a:t>What do you when adolescents suggest a rule that you think might not be helpful?</a:t>
            </a:r>
            <a:endParaRPr/>
          </a:p>
          <a:p>
            <a:pPr indent="0" lvl="1" marL="636800" rtl="0" algn="l">
              <a:spcBef>
                <a:spcPts val="0"/>
              </a:spcBef>
              <a:spcAft>
                <a:spcPts val="0"/>
              </a:spcAft>
              <a:buNone/>
            </a:pPr>
            <a:r>
              <a:rPr lang="en-US" sz="1800">
                <a:solidFill>
                  <a:schemeClr val="dk1"/>
                </a:solidFill>
                <a:latin typeface="Calibri"/>
                <a:ea typeface="Calibri"/>
                <a:cs typeface="Calibri"/>
                <a:sym typeface="Calibri"/>
              </a:rPr>
              <a:t>How do adolescents use and enact their own rules?</a:t>
            </a:r>
            <a:endParaRPr/>
          </a:p>
          <a:p>
            <a:pPr indent="0" lvl="1" marL="63680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i="1" lang="en-US" sz="1800">
                <a:solidFill>
                  <a:schemeClr val="dk1"/>
                </a:solidFill>
                <a:latin typeface="Calibri"/>
                <a:ea typeface="Calibri"/>
                <a:cs typeface="Calibri"/>
                <a:sym typeface="Calibri"/>
              </a:rPr>
              <a:t>Ref:</a:t>
            </a:r>
            <a:r>
              <a:rPr lang="en-US" sz="1800">
                <a:solidFill>
                  <a:schemeClr val="dk1"/>
                </a:solidFill>
                <a:latin typeface="Calibri"/>
                <a:ea typeface="Calibri"/>
                <a:cs typeface="Calibri"/>
                <a:sym typeface="Calibri"/>
              </a:rPr>
              <a:t> Activity Guide: Agreeing to Group Rules</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78" name="Google Shape;17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4: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Use this slide to refer workshop participants to the “Reviewing group rules” activity guide, which is included in the Activity Box.</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Activity guide: Reviewing group rules</a:t>
            </a:r>
            <a:endParaRPr/>
          </a:p>
          <a:p>
            <a:pPr indent="0" lvl="0" marL="0" rtl="0" algn="l">
              <a:spcBef>
                <a:spcPts val="0"/>
              </a:spcBef>
              <a:spcAft>
                <a:spcPts val="0"/>
              </a:spcAft>
              <a:buNone/>
            </a:pPr>
            <a:r>
              <a:t/>
            </a:r>
            <a:endParaRPr i="1"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Facilitators’ Guidance: Keeping circles safe and strong tool. Review steps that facilitators can take, building on the Agreeing to group rules activity, to support adolescents in preventing and transforming conflicts within their Circles when they arise.</a:t>
            </a:r>
            <a:endParaRPr/>
          </a:p>
          <a:p>
            <a:pPr indent="0" lvl="0" marL="0" rtl="0" algn="l">
              <a:spcBef>
                <a:spcPts val="0"/>
              </a:spcBef>
              <a:spcAft>
                <a:spcPts val="0"/>
              </a:spcAft>
              <a:buNone/>
            </a:pPr>
            <a:r>
              <a:t/>
            </a:r>
            <a:endParaRPr/>
          </a:p>
        </p:txBody>
      </p:sp>
      <p:sp>
        <p:nvSpPr>
          <p:cNvPr id="186" name="Google Shape;18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5: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Cover slide for this first section of the webinar. </a:t>
            </a:r>
            <a:endParaRPr/>
          </a:p>
        </p:txBody>
      </p:sp>
      <p:sp>
        <p:nvSpPr>
          <p:cNvPr id="195" name="Google Shape;19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6: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 </a:t>
            </a:r>
            <a:endParaRPr/>
          </a:p>
          <a:p>
            <a:pPr indent="0" lvl="0" marL="0" rtl="0" algn="l">
              <a:spcBef>
                <a:spcPts val="0"/>
              </a:spcBef>
              <a:spcAft>
                <a:spcPts val="0"/>
              </a:spcAft>
              <a:buNone/>
            </a:pPr>
            <a:r>
              <a:t/>
            </a:r>
            <a:endParaRPr b="1" i="1" sz="1670">
              <a:solidFill>
                <a:schemeClr val="dk1"/>
              </a:solidFill>
              <a:latin typeface="Calibri"/>
              <a:ea typeface="Calibri"/>
              <a:cs typeface="Calibri"/>
              <a:sym typeface="Calibri"/>
            </a:endParaRPr>
          </a:p>
          <a:p>
            <a:pPr indent="0" lvl="0" marL="0" rtl="0" algn="l">
              <a:spcBef>
                <a:spcPts val="0"/>
              </a:spcBef>
              <a:spcAft>
                <a:spcPts val="0"/>
              </a:spcAft>
              <a:buNone/>
            </a:pPr>
            <a:r>
              <a:rPr b="0" i="0" lang="en-US" sz="1670">
                <a:solidFill>
                  <a:schemeClr val="dk1"/>
                </a:solidFill>
                <a:latin typeface="Calibri"/>
                <a:ea typeface="Calibri"/>
                <a:cs typeface="Calibri"/>
                <a:sym typeface="Calibri"/>
              </a:rPr>
              <a:t>Lead a discussion with participants focusing on the two questions:</a:t>
            </a:r>
            <a:endParaRPr/>
          </a:p>
          <a:p>
            <a:pPr indent="0" lvl="1" marL="636800" rtl="0" algn="l">
              <a:spcBef>
                <a:spcPts val="0"/>
              </a:spcBef>
              <a:spcAft>
                <a:spcPts val="0"/>
              </a:spcAft>
              <a:buNone/>
            </a:pPr>
            <a:r>
              <a:t/>
            </a:r>
            <a:endParaRPr b="0" i="0" sz="1670">
              <a:solidFill>
                <a:schemeClr val="dk1"/>
              </a:solidFill>
              <a:latin typeface="Calibri"/>
              <a:ea typeface="Calibri"/>
              <a:cs typeface="Calibri"/>
              <a:sym typeface="Calibri"/>
            </a:endParaRPr>
          </a:p>
          <a:p>
            <a:pPr indent="0" lvl="1" marL="636800" rtl="0" algn="l">
              <a:spcBef>
                <a:spcPts val="0"/>
              </a:spcBef>
              <a:spcAft>
                <a:spcPts val="0"/>
              </a:spcAft>
              <a:buNone/>
            </a:pPr>
            <a:r>
              <a:rPr lang="en-US"/>
              <a:t>As a facilitator, is this already part of how you plan sessions? What steps do you include in each session?</a:t>
            </a:r>
            <a:endParaRPr/>
          </a:p>
          <a:p>
            <a:pPr indent="0" lvl="1" marL="636800" rtl="0" algn="l">
              <a:spcBef>
                <a:spcPts val="0"/>
              </a:spcBef>
              <a:spcAft>
                <a:spcPts val="0"/>
              </a:spcAft>
              <a:buNone/>
            </a:pPr>
            <a:r>
              <a:t/>
            </a:r>
            <a:endParaRPr/>
          </a:p>
          <a:p>
            <a:pPr indent="0" lvl="1" marL="636800" rtl="0" algn="l">
              <a:spcBef>
                <a:spcPts val="0"/>
              </a:spcBef>
              <a:spcAft>
                <a:spcPts val="0"/>
              </a:spcAft>
              <a:buNone/>
            </a:pPr>
            <a:r>
              <a:rPr lang="en-US"/>
              <a:t>If so, what benefit does this structure have for adolescents?</a:t>
            </a:r>
            <a:endParaRPr b="0" i="0" sz="1670">
              <a:solidFill>
                <a:schemeClr val="dk1"/>
              </a:solidFill>
              <a:latin typeface="Calibri"/>
              <a:ea typeface="Calibri"/>
              <a:cs typeface="Calibri"/>
              <a:sym typeface="Calibri"/>
            </a:endParaRPr>
          </a:p>
          <a:p>
            <a:pPr indent="0" lvl="0" marL="0" rtl="0" algn="l">
              <a:spcBef>
                <a:spcPts val="0"/>
              </a:spcBef>
              <a:spcAft>
                <a:spcPts val="0"/>
              </a:spcAft>
              <a:buNone/>
            </a:pPr>
            <a:r>
              <a:t/>
            </a:r>
            <a:endParaRPr b="1" i="1"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Facilitators’ Guidance: Planning Sessions</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Facilitators’ Guidance: Planning Sessions, Session Step Planning Tool </a:t>
            </a:r>
            <a:endParaRPr/>
          </a:p>
          <a:p>
            <a:pPr indent="0" lvl="0" marL="0" rtl="0" algn="l">
              <a:spcBef>
                <a:spcPts val="0"/>
              </a:spcBef>
              <a:spcAft>
                <a:spcPts val="0"/>
              </a:spcAft>
              <a:buNone/>
            </a:pPr>
            <a:r>
              <a:t/>
            </a:r>
            <a:endParaRPr b="1" i="1" sz="1670">
              <a:solidFill>
                <a:schemeClr val="dk1"/>
              </a:solidFill>
              <a:latin typeface="Calibri"/>
              <a:ea typeface="Calibri"/>
              <a:cs typeface="Calibri"/>
              <a:sym typeface="Calibri"/>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p:txBody>
      </p:sp>
      <p:sp>
        <p:nvSpPr>
          <p:cNvPr id="202" name="Google Shape;20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7: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800">
                <a:solidFill>
                  <a:schemeClr val="dk1"/>
                </a:solidFill>
                <a:latin typeface="Calibri"/>
                <a:ea typeface="Calibri"/>
                <a:cs typeface="Calibri"/>
                <a:sym typeface="Calibri"/>
              </a:rPr>
              <a:t>Notes for trainer: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b="1"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Review the overall sequence and flow of the nine steps.</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Facilitators’ Guidance: Planning Sessions</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Facilitators’ Guidance: Planning Sessions, Session Step Planning Tool </a:t>
            </a:r>
            <a:endParaRPr/>
          </a:p>
          <a:p>
            <a:pPr indent="0" lvl="0" marL="0" rtl="0" algn="l">
              <a:spcBef>
                <a:spcPts val="0"/>
              </a:spcBef>
              <a:spcAft>
                <a:spcPts val="0"/>
              </a:spcAft>
              <a:buNone/>
            </a:pPr>
            <a:r>
              <a:t/>
            </a:r>
            <a:endParaRPr/>
          </a:p>
        </p:txBody>
      </p:sp>
      <p:sp>
        <p:nvSpPr>
          <p:cNvPr id="211" name="Google Shape;21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8: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trainers: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Highlight the purpose of each step. (This slide provides detailed explanations of Steps 1-5 from the Facilitators’ Guidance)</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Facilitators’ Guidance: Planning Sessions, and the Session Step Planning Tool </a:t>
            </a:r>
            <a:endParaRPr/>
          </a:p>
          <a:p>
            <a:pPr indent="0" lvl="0" marL="0" rtl="0" algn="l">
              <a:spcBef>
                <a:spcPts val="0"/>
              </a:spcBef>
              <a:spcAft>
                <a:spcPts val="0"/>
              </a:spcAft>
              <a:buNone/>
            </a:pPr>
            <a:r>
              <a:t/>
            </a:r>
            <a:endParaRPr/>
          </a:p>
        </p:txBody>
      </p:sp>
      <p:sp>
        <p:nvSpPr>
          <p:cNvPr id="220" name="Google Shape;22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9: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trainers: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Highlight the purpose of each step. (This slide provides detailed explanations of steps 5-9 from the Facilitators’ Guidance)</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Facilitators’ Guidance: Planning Sessions and refer to the Session Step Planning Tool </a:t>
            </a:r>
            <a:endParaRPr/>
          </a:p>
          <a:p>
            <a:pPr indent="0" lvl="0" marL="0" rtl="0" algn="l">
              <a:spcBef>
                <a:spcPts val="0"/>
              </a:spcBef>
              <a:spcAft>
                <a:spcPts val="0"/>
              </a:spcAft>
              <a:buNone/>
            </a:pPr>
            <a:r>
              <a:t/>
            </a:r>
            <a:endParaRPr/>
          </a:p>
        </p:txBody>
      </p:sp>
      <p:sp>
        <p:nvSpPr>
          <p:cNvPr id="227" name="Google Shape;22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Cover slide for this first section of the webinar. </a:t>
            </a:r>
            <a:endParaRPr/>
          </a:p>
        </p:txBody>
      </p:sp>
      <p:sp>
        <p:nvSpPr>
          <p:cNvPr id="95" name="Google Shape;9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0: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Discuss in plenary. </a:t>
            </a:r>
            <a:r>
              <a:rPr i="1" lang="en-US" sz="1670">
                <a:solidFill>
                  <a:schemeClr val="dk1"/>
                </a:solidFill>
                <a:latin typeface="Calibri"/>
                <a:ea typeface="Calibri"/>
                <a:cs typeface="Calibri"/>
                <a:sym typeface="Calibri"/>
              </a:rPr>
              <a:t>Some points to discuss:</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By using a predictable structure we are using key the approach to provide structure, routine and support.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Predictability also helps adolescents to take the lead. If they know what to expect, they can feel more confident stepping in and sharing their own ideas.</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Specific session steps also help facilitators to using key the approach to listen to adolescents.</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Activity Guide: Practice and project time </a:t>
            </a:r>
            <a:endParaRPr/>
          </a:p>
          <a:p>
            <a:pPr indent="0" lvl="0" marL="0" rtl="0" algn="l">
              <a:spcBef>
                <a:spcPts val="0"/>
              </a:spcBef>
              <a:spcAft>
                <a:spcPts val="0"/>
              </a:spcAft>
              <a:buNone/>
            </a:pPr>
            <a:r>
              <a:t/>
            </a:r>
            <a:endParaRPr/>
          </a:p>
        </p:txBody>
      </p:sp>
      <p:sp>
        <p:nvSpPr>
          <p:cNvPr id="233" name="Google Shape;233;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1: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Cover slide for this first section of the webinar. </a:t>
            </a:r>
            <a:endParaRPr/>
          </a:p>
        </p:txBody>
      </p:sp>
      <p:sp>
        <p:nvSpPr>
          <p:cNvPr id="247" name="Google Shape;247;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2: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Divide participants into six small groups. Each group should focus on one of the categories of service and support.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Encourage participants to answer the questions with as much specific information as possible, based on their knowledge of adolescents’ needs, and also of the support services available to them. </a:t>
            </a:r>
            <a:endParaRPr/>
          </a:p>
          <a:p>
            <a:pPr indent="0" lvl="0" marL="0" rtl="0" algn="l">
              <a:spcBef>
                <a:spcPts val="0"/>
              </a:spcBef>
              <a:spcAft>
                <a:spcPts val="0"/>
              </a:spcAft>
              <a:buNone/>
            </a:pPr>
            <a:r>
              <a:t/>
            </a:r>
            <a:endParaRPr/>
          </a:p>
        </p:txBody>
      </p:sp>
      <p:sp>
        <p:nvSpPr>
          <p:cNvPr id="254" name="Google Shape;25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3: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800">
                <a:solidFill>
                  <a:schemeClr val="dk1"/>
                </a:solidFill>
                <a:latin typeface="Calibri"/>
                <a:ea typeface="Calibri"/>
                <a:cs typeface="Calibri"/>
                <a:sym typeface="Calibri"/>
              </a:rPr>
              <a:t>Notes for trainer: </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Participants should review their answers to the first question against the list of possible services, support and organizations in the ‘Connect Adolescents to Support’ tool, page 2, and consider whether there are types of services, support and organizations that they did not include in their list. </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i="1" lang="en-US" sz="1800">
                <a:solidFill>
                  <a:schemeClr val="dk1"/>
                </a:solidFill>
                <a:latin typeface="Calibri"/>
                <a:ea typeface="Calibri"/>
                <a:cs typeface="Calibri"/>
                <a:sym typeface="Calibri"/>
              </a:rPr>
              <a:t>Note: </a:t>
            </a:r>
            <a:r>
              <a:rPr lang="en-US" sz="1800">
                <a:solidFill>
                  <a:schemeClr val="dk1"/>
                </a:solidFill>
                <a:latin typeface="Calibri"/>
                <a:ea typeface="Calibri"/>
                <a:cs typeface="Calibri"/>
                <a:sym typeface="Calibri"/>
              </a:rPr>
              <a:t>The list on the ‘Connect Adolescents to Support’ tool is not necessarily comprehensive or correct and relevant for adolescents in all contexts.</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285750" lvl="1" marL="92255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Workshop participants may have included important and valid examples of needs or opportunities for adolescents in their programme context that are not listed on the tool, and that they should consider when preparing to connect adolescents with support.</a:t>
            </a:r>
            <a:endParaRPr/>
          </a:p>
          <a:p>
            <a:pPr indent="-285750" lvl="1" marL="922550" rtl="0" algn="l">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Workshop participants should, however, consider examples listed on the tool that they did not think of as they brainstormed in small groups. </a:t>
            </a:r>
            <a:endParaRPr/>
          </a:p>
          <a:p>
            <a:pPr indent="-285750" lvl="1" marL="922550" rtl="0" algn="l">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Use this discussion to dispel myths about adolescents’ sexual and reproductive health needs, and rights. Remind participants that many adolescents in all contexts are sexually active and have a right to sexual and reproductive health services.</a:t>
            </a:r>
            <a:endParaRPr/>
          </a:p>
          <a:p>
            <a:pPr indent="-285750" lvl="1" marL="922550" rtl="0" algn="l">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Use this discussion to dispel myths that violence, including gender-based violence, and or other risks, are not present in the programme context, if such myths arise. Remind participants that adolescents in all contexts, especially humanitarian contexts, face risks with respect to violence, and need services and support to protect them, as well as to support those who are victims of violence.</a:t>
            </a:r>
            <a:endParaRPr/>
          </a:p>
          <a:p>
            <a:pPr indent="0" lvl="0" marL="0" rtl="0" algn="l">
              <a:spcBef>
                <a:spcPts val="600"/>
              </a:spcBef>
              <a:spcAft>
                <a:spcPts val="0"/>
              </a:spcAft>
              <a:buNone/>
            </a:pPr>
            <a:r>
              <a:rPr lang="en-US" sz="1800">
                <a:solidFill>
                  <a:schemeClr val="dk1"/>
                </a:solidFill>
                <a:latin typeface="Calibri"/>
                <a:ea typeface="Calibri"/>
                <a:cs typeface="Calibri"/>
                <a:sym typeface="Calibri"/>
              </a:rPr>
              <a:t> </a:t>
            </a:r>
            <a:endParaRPr/>
          </a:p>
          <a:p>
            <a:pPr indent="0" lvl="0" marL="0" rtl="0" algn="l">
              <a:spcBef>
                <a:spcPts val="0"/>
              </a:spcBef>
              <a:spcAft>
                <a:spcPts val="0"/>
              </a:spcAft>
              <a:buNone/>
            </a:pPr>
            <a:r>
              <a:rPr i="1" lang="en-US" sz="1800">
                <a:solidFill>
                  <a:schemeClr val="dk1"/>
                </a:solidFill>
                <a:latin typeface="Calibri"/>
                <a:ea typeface="Calibri"/>
                <a:cs typeface="Calibri"/>
                <a:sym typeface="Calibri"/>
              </a:rPr>
              <a:t>Ref:</a:t>
            </a:r>
            <a:r>
              <a:rPr lang="en-US" sz="1800">
                <a:solidFill>
                  <a:schemeClr val="dk1"/>
                </a:solidFill>
                <a:latin typeface="Calibri"/>
                <a:ea typeface="Calibri"/>
                <a:cs typeface="Calibri"/>
                <a:sym typeface="Calibri"/>
              </a:rPr>
              <a:t> Programme Coordinators Guide: Connect Adolescents to Support; Connect adolescents to support tool</a:t>
            </a:r>
            <a:endParaRPr/>
          </a:p>
        </p:txBody>
      </p:sp>
      <p:sp>
        <p:nvSpPr>
          <p:cNvPr id="264" name="Google Shape;26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4: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670">
                <a:solidFill>
                  <a:schemeClr val="dk1"/>
                </a:solidFill>
                <a:latin typeface="Calibri"/>
                <a:ea typeface="Calibri"/>
                <a:cs typeface="Calibri"/>
                <a:sym typeface="Calibri"/>
              </a:rPr>
              <a:t>Notes for trainers:</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Workshop participants should continue to work in the same small groups in which they were working in the first step of this module, using a copy of the template on page 1 of the Connecting adolescents to support tool.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When the activity is complete, consolidate the information, and create a plan for facilitators to use and to share with adolescents with whom they work.</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Programme Coordinators Guide: Connect Adolescents to Support; Connect adolescents to support tool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74" name="Google Shape;274;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5: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800">
                <a:solidFill>
                  <a:schemeClr val="dk1"/>
                </a:solidFill>
                <a:latin typeface="Calibri"/>
                <a:ea typeface="Calibri"/>
                <a:cs typeface="Calibri"/>
                <a:sym typeface="Calibri"/>
              </a:rPr>
              <a:t>Notes for trainers:</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Discuss in plenary. Keep and include workshop participants’ action plans in broader roll-out and implementation planning processes.</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i="1" lang="en-US" sz="1800">
                <a:solidFill>
                  <a:schemeClr val="dk1"/>
                </a:solidFill>
                <a:latin typeface="Calibri"/>
                <a:ea typeface="Calibri"/>
                <a:cs typeface="Calibri"/>
                <a:sym typeface="Calibri"/>
              </a:rPr>
              <a:t>Possibilities to consider:</a:t>
            </a:r>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Post information on a bulletin board or poster in your activity space.</a:t>
            </a:r>
            <a:endParaRPr/>
          </a:p>
          <a:p>
            <a:pPr indent="-285750" lvl="0" marL="28575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Keep a resource book of information available for both facilitators and adolescents so they can find the services, support or organizations they need.</a:t>
            </a:r>
            <a:endParaRPr/>
          </a:p>
          <a:p>
            <a:pPr indent="-285750" lvl="0" marL="28575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Support adolescents in researching services, support and organizations in their community. The Recognize resources activity is one way to do this.</a:t>
            </a:r>
            <a:endParaRPr/>
          </a:p>
          <a:p>
            <a:pPr indent="0" lvl="0" marL="0" rtl="0" algn="l">
              <a:spcBef>
                <a:spcPts val="0"/>
              </a:spcBef>
              <a:spcAft>
                <a:spcPts val="0"/>
              </a:spcAft>
              <a:buNone/>
            </a:pPr>
            <a:br>
              <a:rPr lang="en-US"/>
            </a:br>
            <a:r>
              <a:rPr lang="en-US"/>
              <a:t>The Connecting adolescents with support tool includes a template for sharing information with facilitators and adolescents that participants could consider adapting and using in their programme.</a:t>
            </a:r>
            <a:endParaRPr/>
          </a:p>
        </p:txBody>
      </p:sp>
      <p:sp>
        <p:nvSpPr>
          <p:cNvPr id="281" name="Google Shape;281;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6: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Read this slide aloud, or ask a workshop participant to do so.</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Ref: Facilitator’s Guide, What are Adolescent Circles? </a:t>
            </a:r>
            <a:endParaRPr/>
          </a:p>
          <a:p>
            <a:pPr indent="0" lvl="0" marL="0" rtl="0" algn="l">
              <a:spcBef>
                <a:spcPts val="0"/>
              </a:spcBef>
              <a:spcAft>
                <a:spcPts val="0"/>
              </a:spcAft>
              <a:buNone/>
            </a:pPr>
            <a:r>
              <a:t/>
            </a:r>
            <a:endParaRPr/>
          </a:p>
        </p:txBody>
      </p:sp>
      <p:sp>
        <p:nvSpPr>
          <p:cNvPr id="102" name="Google Shape;10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This slide presents the explanation of why the term ‘circle’ was chosen for the Adolescent Kit.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Participants can compare their answers to the explanation in this slide. However, remember that there is no ‘correct’ answer to the question, “Why a ‘circle’?”– workshop participants’ own associations with the word circle are as ‘valid’ as the explanation provided and should be treated as such.</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Facilitators’ Guidance: Adolescent Circles</a:t>
            </a:r>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109" name="Google Shape;10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Optional: </a:t>
            </a:r>
            <a:r>
              <a:rPr lang="en-US" sz="1670">
                <a:solidFill>
                  <a:schemeClr val="dk1"/>
                </a:solidFill>
                <a:latin typeface="Calibri"/>
                <a:ea typeface="Calibri"/>
                <a:cs typeface="Calibri"/>
                <a:sym typeface="Calibri"/>
              </a:rPr>
              <a:t>Draw a circle on a piece of flip chart paper or a marker board.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Ask participants to respond to the questions and discuss their answers.</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Depending on plans for the workshop participants’ programme, use this step as an opportunity for participants, if they prefer to use another term, to suggest an alternative for  ‘circle’.</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Programme Coordinators Guidance, Investigate Adolescents’ Situation, Tool: Exploring challenges and opportunities for adolescents</a:t>
            </a:r>
            <a:endParaRPr/>
          </a:p>
          <a:p>
            <a:pPr indent="0" lvl="0" marL="0" rtl="0" algn="l">
              <a:spcBef>
                <a:spcPts val="0"/>
              </a:spcBef>
              <a:spcAft>
                <a:spcPts val="0"/>
              </a:spcAft>
              <a:buNone/>
            </a:pPr>
            <a:r>
              <a:t/>
            </a:r>
            <a:endParaRPr/>
          </a:p>
        </p:txBody>
      </p:sp>
      <p:sp>
        <p:nvSpPr>
          <p:cNvPr id="117" name="Google Shape;11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Read this slide aloud, or ask a workshop participant to do so.</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Use this opportunity to discuss whether the recommended circle size, circle composition (age, gender and other diversity factors) and ratio of facilitators to adolescents will be feasible in this programming context, and strategies they can use to try to follow these guidelines.</a:t>
            </a:r>
            <a:endParaRPr/>
          </a:p>
          <a:p>
            <a:pPr indent="0" lvl="0" marL="0" rtl="0" algn="l">
              <a:spcBef>
                <a:spcPts val="0"/>
              </a:spcBef>
              <a:spcAft>
                <a:spcPts val="0"/>
              </a:spcAft>
              <a:buNone/>
            </a:pPr>
            <a:r>
              <a:t/>
            </a:r>
            <a:endParaRPr i="1"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Ref:</a:t>
            </a:r>
            <a:r>
              <a:rPr lang="en-US" sz="1670">
                <a:solidFill>
                  <a:schemeClr val="dk1"/>
                </a:solidFill>
                <a:latin typeface="Calibri"/>
                <a:ea typeface="Calibri"/>
                <a:cs typeface="Calibri"/>
                <a:sym typeface="Calibri"/>
              </a:rPr>
              <a:t> Facilitators’ Guidance: Adolescent Circles</a:t>
            </a:r>
            <a:endParaRPr/>
          </a:p>
          <a:p>
            <a:pPr indent="0" lvl="0" marL="0" rtl="0" algn="l">
              <a:spcBef>
                <a:spcPts val="0"/>
              </a:spcBef>
              <a:spcAft>
                <a:spcPts val="0"/>
              </a:spcAft>
              <a:buNone/>
            </a:pPr>
            <a:r>
              <a:t/>
            </a:r>
            <a:endParaRPr/>
          </a:p>
        </p:txBody>
      </p:sp>
      <p:sp>
        <p:nvSpPr>
          <p:cNvPr id="125" name="Google Shape;12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Remind workshop participants of the importance of diversity with respect to including adolescents of different abilities, and those from different ethnic, religious, or other identity groups in the same circles.</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Use this step as an opportunity for workshop participants to discuss challenges they face in ensuring that all adolescents feel included in activities, and to begin to brainstorm activities and other processes they can use to ensure that all adolescents are included.</a:t>
            </a:r>
            <a:endParaRPr/>
          </a:p>
          <a:p>
            <a:pPr indent="0" lvl="0" marL="0" rtl="0" algn="l">
              <a:spcBef>
                <a:spcPts val="0"/>
              </a:spcBef>
              <a:spcAft>
                <a:spcPts val="0"/>
              </a:spcAft>
              <a:buNone/>
            </a:pPr>
            <a:r>
              <a:t/>
            </a:r>
            <a:endParaRPr/>
          </a:p>
        </p:txBody>
      </p:sp>
      <p:sp>
        <p:nvSpPr>
          <p:cNvPr id="132" name="Google Shape;13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Cover slide for this first section of the webinar. </a:t>
            </a:r>
            <a:endParaRPr/>
          </a:p>
        </p:txBody>
      </p:sp>
      <p:sp>
        <p:nvSpPr>
          <p:cNvPr id="140" name="Google Shape;14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9: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670">
                <a:solidFill>
                  <a:schemeClr val="dk1"/>
                </a:solidFill>
                <a:latin typeface="Calibri"/>
                <a:ea typeface="Calibri"/>
                <a:cs typeface="Calibri"/>
                <a:sym typeface="Calibri"/>
              </a:rPr>
              <a:t>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b="1" i="1" lang="en-US" sz="1670">
                <a:solidFill>
                  <a:schemeClr val="dk1"/>
                </a:solidFill>
                <a:latin typeface="Calibri"/>
                <a:ea typeface="Calibri"/>
                <a:cs typeface="Calibri"/>
                <a:sym typeface="Calibri"/>
              </a:rPr>
              <a:t>Notes for trainer: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Workshop participants can discuss these questions in plenary. </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lang="en-US" sz="1670">
                <a:solidFill>
                  <a:schemeClr val="dk1"/>
                </a:solidFill>
                <a:latin typeface="Calibri"/>
                <a:ea typeface="Calibri"/>
                <a:cs typeface="Calibri"/>
                <a:sym typeface="Calibri"/>
              </a:rPr>
              <a:t>Encourage workshop participants to remember that </a:t>
            </a:r>
            <a:r>
              <a:rPr lang="en-US" sz="1670" u="sng">
                <a:solidFill>
                  <a:schemeClr val="dk1"/>
                </a:solidFill>
                <a:latin typeface="Calibri"/>
                <a:ea typeface="Calibri"/>
                <a:cs typeface="Calibri"/>
                <a:sym typeface="Calibri"/>
              </a:rPr>
              <a:t>telling</a:t>
            </a:r>
            <a:r>
              <a:rPr lang="en-US" sz="1670">
                <a:solidFill>
                  <a:schemeClr val="dk1"/>
                </a:solidFill>
                <a:latin typeface="Calibri"/>
                <a:ea typeface="Calibri"/>
                <a:cs typeface="Calibri"/>
                <a:sym typeface="Calibri"/>
              </a:rPr>
              <a:t> adolescents to get along and work well is not nearly as useful as allowing them to experience and practice working together.</a:t>
            </a:r>
            <a:endParaRPr/>
          </a:p>
          <a:p>
            <a:pPr indent="0" lvl="0" marL="0" rtl="0" algn="l">
              <a:spcBef>
                <a:spcPts val="0"/>
              </a:spcBef>
              <a:spcAft>
                <a:spcPts val="0"/>
              </a:spcAft>
              <a:buNone/>
            </a:pPr>
            <a:r>
              <a:t/>
            </a:r>
            <a:endParaRPr sz="1670">
              <a:solidFill>
                <a:schemeClr val="dk1"/>
              </a:solidFill>
              <a:latin typeface="Calibri"/>
              <a:ea typeface="Calibri"/>
              <a:cs typeface="Calibri"/>
              <a:sym typeface="Calibri"/>
            </a:endParaRPr>
          </a:p>
          <a:p>
            <a:pPr indent="0" lvl="0" marL="0" rtl="0" algn="l">
              <a:spcBef>
                <a:spcPts val="0"/>
              </a:spcBef>
              <a:spcAft>
                <a:spcPts val="0"/>
              </a:spcAft>
              <a:buNone/>
            </a:pPr>
            <a:r>
              <a:rPr i="1" lang="en-US" sz="1670">
                <a:solidFill>
                  <a:schemeClr val="dk1"/>
                </a:solidFill>
                <a:latin typeface="Calibri"/>
                <a:ea typeface="Calibri"/>
                <a:cs typeface="Calibri"/>
                <a:sym typeface="Calibri"/>
              </a:rPr>
              <a:t>Recommendation</a:t>
            </a:r>
            <a:r>
              <a:rPr lang="en-US" sz="1670">
                <a:solidFill>
                  <a:schemeClr val="dk1"/>
                </a:solidFill>
                <a:latin typeface="Calibri"/>
                <a:ea typeface="Calibri"/>
                <a:cs typeface="Calibri"/>
                <a:sym typeface="Calibri"/>
              </a:rPr>
              <a:t>: Keep notes of workshop participants’ answers to the second question, as these may be useful references for future discussions about new strategies they can try.</a:t>
            </a:r>
            <a:endParaRPr sz="167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47" name="Google Shape;14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1257300" y="608542"/>
            <a:ext cx="15773400" cy="22092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1257300" y="3042708"/>
            <a:ext cx="15773400" cy="725223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8" name="Google Shape;18;p2"/>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1257300" y="608542"/>
            <a:ext cx="15773400" cy="22092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5517885" y="-1217877"/>
            <a:ext cx="7252230" cy="1577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75" name="Google Shape;75;p11"/>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10215827" y="3480066"/>
            <a:ext cx="9686397" cy="394335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2214827" y="-348985"/>
            <a:ext cx="9686397" cy="116014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81" name="Google Shape;81;p12"/>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2286000" y="1870605"/>
            <a:ext cx="13716000" cy="397933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9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2286000" y="6003397"/>
            <a:ext cx="13716000" cy="275960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500"/>
              </a:spcBef>
              <a:spcAft>
                <a:spcPts val="0"/>
              </a:spcAft>
              <a:buClr>
                <a:schemeClr val="dk1"/>
              </a:buClr>
              <a:buSzPts val="3600"/>
              <a:buNone/>
              <a:defRPr sz="3600"/>
            </a:lvl1pPr>
            <a:lvl2pPr lvl="1" algn="ctr">
              <a:lnSpc>
                <a:spcPct val="90000"/>
              </a:lnSpc>
              <a:spcBef>
                <a:spcPts val="750"/>
              </a:spcBef>
              <a:spcAft>
                <a:spcPts val="0"/>
              </a:spcAft>
              <a:buClr>
                <a:schemeClr val="dk1"/>
              </a:buClr>
              <a:buSzPts val="3000"/>
              <a:buNone/>
              <a:defRPr sz="3000"/>
            </a:lvl2pPr>
            <a:lvl3pPr lvl="2" algn="ctr">
              <a:lnSpc>
                <a:spcPct val="90000"/>
              </a:lnSpc>
              <a:spcBef>
                <a:spcPts val="750"/>
              </a:spcBef>
              <a:spcAft>
                <a:spcPts val="0"/>
              </a:spcAft>
              <a:buClr>
                <a:schemeClr val="dk1"/>
              </a:buClr>
              <a:buSzPts val="2700"/>
              <a:buNone/>
              <a:defRPr sz="2700"/>
            </a:lvl3pPr>
            <a:lvl4pPr lvl="3" algn="ctr">
              <a:lnSpc>
                <a:spcPct val="90000"/>
              </a:lnSpc>
              <a:spcBef>
                <a:spcPts val="750"/>
              </a:spcBef>
              <a:spcAft>
                <a:spcPts val="0"/>
              </a:spcAft>
              <a:buClr>
                <a:schemeClr val="dk1"/>
              </a:buClr>
              <a:buSzPts val="2400"/>
              <a:buNone/>
              <a:defRPr sz="2400"/>
            </a:lvl4pPr>
            <a:lvl5pPr lvl="4" algn="ctr">
              <a:lnSpc>
                <a:spcPct val="90000"/>
              </a:lnSpc>
              <a:spcBef>
                <a:spcPts val="750"/>
              </a:spcBef>
              <a:spcAft>
                <a:spcPts val="0"/>
              </a:spcAft>
              <a:buClr>
                <a:schemeClr val="dk1"/>
              </a:buClr>
              <a:buSzPts val="2400"/>
              <a:buNone/>
              <a:defRPr sz="2400"/>
            </a:lvl5pPr>
            <a:lvl6pPr lvl="5" algn="ctr">
              <a:lnSpc>
                <a:spcPct val="90000"/>
              </a:lnSpc>
              <a:spcBef>
                <a:spcPts val="750"/>
              </a:spcBef>
              <a:spcAft>
                <a:spcPts val="0"/>
              </a:spcAft>
              <a:buClr>
                <a:schemeClr val="dk1"/>
              </a:buClr>
              <a:buSzPts val="2400"/>
              <a:buNone/>
              <a:defRPr sz="2400"/>
            </a:lvl6pPr>
            <a:lvl7pPr lvl="6" algn="ctr">
              <a:lnSpc>
                <a:spcPct val="90000"/>
              </a:lnSpc>
              <a:spcBef>
                <a:spcPts val="750"/>
              </a:spcBef>
              <a:spcAft>
                <a:spcPts val="0"/>
              </a:spcAft>
              <a:buClr>
                <a:schemeClr val="dk1"/>
              </a:buClr>
              <a:buSzPts val="2400"/>
              <a:buNone/>
              <a:defRPr sz="2400"/>
            </a:lvl7pPr>
            <a:lvl8pPr lvl="7" algn="ctr">
              <a:lnSpc>
                <a:spcPct val="90000"/>
              </a:lnSpc>
              <a:spcBef>
                <a:spcPts val="750"/>
              </a:spcBef>
              <a:spcAft>
                <a:spcPts val="0"/>
              </a:spcAft>
              <a:buClr>
                <a:schemeClr val="dk1"/>
              </a:buClr>
              <a:buSzPts val="2400"/>
              <a:buNone/>
              <a:defRPr sz="2400"/>
            </a:lvl8pPr>
            <a:lvl9pPr lvl="8" algn="ctr">
              <a:lnSpc>
                <a:spcPct val="90000"/>
              </a:lnSpc>
              <a:spcBef>
                <a:spcPts val="750"/>
              </a:spcBef>
              <a:spcAft>
                <a:spcPts val="0"/>
              </a:spcAft>
              <a:buClr>
                <a:schemeClr val="dk1"/>
              </a:buClr>
              <a:buSzPts val="2400"/>
              <a:buNone/>
              <a:defRPr sz="2400"/>
            </a:lvl9pPr>
          </a:lstStyle>
          <a:p/>
        </p:txBody>
      </p:sp>
      <p:sp>
        <p:nvSpPr>
          <p:cNvPr id="24" name="Google Shape;24;p3"/>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1247775" y="2849564"/>
            <a:ext cx="15773400" cy="475456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9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1247775" y="7649106"/>
            <a:ext cx="15773400" cy="250031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888888"/>
              </a:buClr>
              <a:buSzPts val="3600"/>
              <a:buNone/>
              <a:defRPr sz="3600">
                <a:solidFill>
                  <a:srgbClr val="888888"/>
                </a:solidFill>
              </a:defRPr>
            </a:lvl1pPr>
            <a:lvl2pPr indent="-228600" lvl="1" marL="914400" algn="l">
              <a:lnSpc>
                <a:spcPct val="90000"/>
              </a:lnSpc>
              <a:spcBef>
                <a:spcPts val="750"/>
              </a:spcBef>
              <a:spcAft>
                <a:spcPts val="0"/>
              </a:spcAft>
              <a:buClr>
                <a:srgbClr val="888888"/>
              </a:buClr>
              <a:buSzPts val="3000"/>
              <a:buNone/>
              <a:defRPr sz="3000">
                <a:solidFill>
                  <a:srgbClr val="888888"/>
                </a:solidFill>
              </a:defRPr>
            </a:lvl2pPr>
            <a:lvl3pPr indent="-228600" lvl="2" marL="1371600" algn="l">
              <a:lnSpc>
                <a:spcPct val="90000"/>
              </a:lnSpc>
              <a:spcBef>
                <a:spcPts val="750"/>
              </a:spcBef>
              <a:spcAft>
                <a:spcPts val="0"/>
              </a:spcAft>
              <a:buClr>
                <a:srgbClr val="888888"/>
              </a:buClr>
              <a:buSzPts val="2700"/>
              <a:buNone/>
              <a:defRPr sz="2700">
                <a:solidFill>
                  <a:srgbClr val="888888"/>
                </a:solidFill>
              </a:defRPr>
            </a:lvl3pPr>
            <a:lvl4pPr indent="-228600" lvl="3" marL="1828800" algn="l">
              <a:lnSpc>
                <a:spcPct val="90000"/>
              </a:lnSpc>
              <a:spcBef>
                <a:spcPts val="750"/>
              </a:spcBef>
              <a:spcAft>
                <a:spcPts val="0"/>
              </a:spcAft>
              <a:buClr>
                <a:srgbClr val="888888"/>
              </a:buClr>
              <a:buSzPts val="2400"/>
              <a:buNone/>
              <a:defRPr sz="2400">
                <a:solidFill>
                  <a:srgbClr val="888888"/>
                </a:solidFill>
              </a:defRPr>
            </a:lvl4pPr>
            <a:lvl5pPr indent="-228600" lvl="4" marL="2286000" algn="l">
              <a:lnSpc>
                <a:spcPct val="90000"/>
              </a:lnSpc>
              <a:spcBef>
                <a:spcPts val="750"/>
              </a:spcBef>
              <a:spcAft>
                <a:spcPts val="0"/>
              </a:spcAft>
              <a:buClr>
                <a:srgbClr val="888888"/>
              </a:buClr>
              <a:buSzPts val="2400"/>
              <a:buNone/>
              <a:defRPr sz="2400">
                <a:solidFill>
                  <a:srgbClr val="888888"/>
                </a:solidFill>
              </a:defRPr>
            </a:lvl5pPr>
            <a:lvl6pPr indent="-228600" lvl="5" marL="2743200" algn="l">
              <a:lnSpc>
                <a:spcPct val="90000"/>
              </a:lnSpc>
              <a:spcBef>
                <a:spcPts val="750"/>
              </a:spcBef>
              <a:spcAft>
                <a:spcPts val="0"/>
              </a:spcAft>
              <a:buClr>
                <a:srgbClr val="888888"/>
              </a:buClr>
              <a:buSzPts val="2400"/>
              <a:buNone/>
              <a:defRPr sz="2400">
                <a:solidFill>
                  <a:srgbClr val="888888"/>
                </a:solidFill>
              </a:defRPr>
            </a:lvl6pPr>
            <a:lvl7pPr indent="-228600" lvl="6" marL="3200400" algn="l">
              <a:lnSpc>
                <a:spcPct val="90000"/>
              </a:lnSpc>
              <a:spcBef>
                <a:spcPts val="750"/>
              </a:spcBef>
              <a:spcAft>
                <a:spcPts val="0"/>
              </a:spcAft>
              <a:buClr>
                <a:srgbClr val="888888"/>
              </a:buClr>
              <a:buSzPts val="2400"/>
              <a:buNone/>
              <a:defRPr sz="2400">
                <a:solidFill>
                  <a:srgbClr val="888888"/>
                </a:solidFill>
              </a:defRPr>
            </a:lvl7pPr>
            <a:lvl8pPr indent="-228600" lvl="7" marL="3657600" algn="l">
              <a:lnSpc>
                <a:spcPct val="90000"/>
              </a:lnSpc>
              <a:spcBef>
                <a:spcPts val="750"/>
              </a:spcBef>
              <a:spcAft>
                <a:spcPts val="0"/>
              </a:spcAft>
              <a:buClr>
                <a:srgbClr val="888888"/>
              </a:buClr>
              <a:buSzPts val="2400"/>
              <a:buNone/>
              <a:defRPr sz="2400">
                <a:solidFill>
                  <a:srgbClr val="888888"/>
                </a:solidFill>
              </a:defRPr>
            </a:lvl8pPr>
            <a:lvl9pPr indent="-228600" lvl="8" marL="4114800" algn="l">
              <a:lnSpc>
                <a:spcPct val="90000"/>
              </a:lnSpc>
              <a:spcBef>
                <a:spcPts val="750"/>
              </a:spcBef>
              <a:spcAft>
                <a:spcPts val="0"/>
              </a:spcAft>
              <a:buClr>
                <a:srgbClr val="888888"/>
              </a:buClr>
              <a:buSzPts val="2400"/>
              <a:buNone/>
              <a:defRPr sz="2400">
                <a:solidFill>
                  <a:srgbClr val="888888"/>
                </a:solidFill>
              </a:defRPr>
            </a:lvl9pPr>
          </a:lstStyle>
          <a:p/>
        </p:txBody>
      </p:sp>
      <p:sp>
        <p:nvSpPr>
          <p:cNvPr id="30" name="Google Shape;30;p4"/>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1257300" y="608542"/>
            <a:ext cx="15773400" cy="22092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1257300" y="3042708"/>
            <a:ext cx="7772400" cy="725223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6" name="Google Shape;36;p5"/>
          <p:cNvSpPr txBox="1"/>
          <p:nvPr>
            <p:ph idx="2" type="body"/>
          </p:nvPr>
        </p:nvSpPr>
        <p:spPr>
          <a:xfrm>
            <a:off x="9258300" y="3042708"/>
            <a:ext cx="7772400" cy="725223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7" name="Google Shape;37;p5"/>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1259682" y="608542"/>
            <a:ext cx="15773400" cy="22092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1259683" y="2801938"/>
            <a:ext cx="7736681" cy="137318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43" name="Google Shape;43;p6"/>
          <p:cNvSpPr txBox="1"/>
          <p:nvPr>
            <p:ph idx="2" type="body"/>
          </p:nvPr>
        </p:nvSpPr>
        <p:spPr>
          <a:xfrm>
            <a:off x="1259683" y="4175125"/>
            <a:ext cx="7736681" cy="61409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44" name="Google Shape;44;p6"/>
          <p:cNvSpPr txBox="1"/>
          <p:nvPr>
            <p:ph idx="3" type="body"/>
          </p:nvPr>
        </p:nvSpPr>
        <p:spPr>
          <a:xfrm>
            <a:off x="9258300" y="2801938"/>
            <a:ext cx="7774782" cy="137318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45" name="Google Shape;45;p6"/>
          <p:cNvSpPr txBox="1"/>
          <p:nvPr>
            <p:ph idx="4" type="body"/>
          </p:nvPr>
        </p:nvSpPr>
        <p:spPr>
          <a:xfrm>
            <a:off x="9258300" y="4175125"/>
            <a:ext cx="7774782" cy="61409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46" name="Google Shape;46;p6"/>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1257300" y="608542"/>
            <a:ext cx="15773400" cy="22092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1259683" y="762000"/>
            <a:ext cx="5898356" cy="2667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7774782" y="1645709"/>
            <a:ext cx="9258300" cy="8122708"/>
          </a:xfrm>
          <a:prstGeom prst="rect">
            <a:avLst/>
          </a:prstGeom>
          <a:noFill/>
          <a:ln>
            <a:noFill/>
          </a:ln>
        </p:spPr>
        <p:txBody>
          <a:bodyPr anchorCtr="0" anchor="t" bIns="45700" lIns="91425" spcFirstLastPara="1" rIns="91425" wrap="square" tIns="45700">
            <a:normAutofit/>
          </a:bodyPr>
          <a:lstStyle>
            <a:lvl1pPr indent="-533400" lvl="0" marL="457200" algn="l">
              <a:lnSpc>
                <a:spcPct val="90000"/>
              </a:lnSpc>
              <a:spcBef>
                <a:spcPts val="1500"/>
              </a:spcBef>
              <a:spcAft>
                <a:spcPts val="0"/>
              </a:spcAft>
              <a:buClr>
                <a:schemeClr val="dk1"/>
              </a:buClr>
              <a:buSzPts val="4800"/>
              <a:buChar char="•"/>
              <a:defRPr sz="4800"/>
            </a:lvl1pPr>
            <a:lvl2pPr indent="-495300" lvl="1" marL="914400" algn="l">
              <a:lnSpc>
                <a:spcPct val="90000"/>
              </a:lnSpc>
              <a:spcBef>
                <a:spcPts val="750"/>
              </a:spcBef>
              <a:spcAft>
                <a:spcPts val="0"/>
              </a:spcAft>
              <a:buClr>
                <a:schemeClr val="dk1"/>
              </a:buClr>
              <a:buSzPts val="4200"/>
              <a:buChar char="•"/>
              <a:defRPr sz="4200"/>
            </a:lvl2pPr>
            <a:lvl3pPr indent="-457200" lvl="2" marL="1371600" algn="l">
              <a:lnSpc>
                <a:spcPct val="90000"/>
              </a:lnSpc>
              <a:spcBef>
                <a:spcPts val="750"/>
              </a:spcBef>
              <a:spcAft>
                <a:spcPts val="0"/>
              </a:spcAft>
              <a:buClr>
                <a:schemeClr val="dk1"/>
              </a:buClr>
              <a:buSzPts val="3600"/>
              <a:buChar char="•"/>
              <a:defRPr sz="3600"/>
            </a:lvl3pPr>
            <a:lvl4pPr indent="-419100" lvl="3" marL="1828800" algn="l">
              <a:lnSpc>
                <a:spcPct val="90000"/>
              </a:lnSpc>
              <a:spcBef>
                <a:spcPts val="750"/>
              </a:spcBef>
              <a:spcAft>
                <a:spcPts val="0"/>
              </a:spcAft>
              <a:buClr>
                <a:schemeClr val="dk1"/>
              </a:buClr>
              <a:buSzPts val="3000"/>
              <a:buChar char="•"/>
              <a:defRPr sz="3000"/>
            </a:lvl4pPr>
            <a:lvl5pPr indent="-419100" lvl="4" marL="2286000" algn="l">
              <a:lnSpc>
                <a:spcPct val="90000"/>
              </a:lnSpc>
              <a:spcBef>
                <a:spcPts val="750"/>
              </a:spcBef>
              <a:spcAft>
                <a:spcPts val="0"/>
              </a:spcAft>
              <a:buClr>
                <a:schemeClr val="dk1"/>
              </a:buClr>
              <a:buSzPts val="3000"/>
              <a:buChar char="•"/>
              <a:defRPr sz="3000"/>
            </a:lvl5pPr>
            <a:lvl6pPr indent="-419100" lvl="5" marL="2743200" algn="l">
              <a:lnSpc>
                <a:spcPct val="90000"/>
              </a:lnSpc>
              <a:spcBef>
                <a:spcPts val="750"/>
              </a:spcBef>
              <a:spcAft>
                <a:spcPts val="0"/>
              </a:spcAft>
              <a:buClr>
                <a:schemeClr val="dk1"/>
              </a:buClr>
              <a:buSzPts val="3000"/>
              <a:buChar char="•"/>
              <a:defRPr sz="3000"/>
            </a:lvl6pPr>
            <a:lvl7pPr indent="-419100" lvl="6" marL="3200400" algn="l">
              <a:lnSpc>
                <a:spcPct val="90000"/>
              </a:lnSpc>
              <a:spcBef>
                <a:spcPts val="750"/>
              </a:spcBef>
              <a:spcAft>
                <a:spcPts val="0"/>
              </a:spcAft>
              <a:buClr>
                <a:schemeClr val="dk1"/>
              </a:buClr>
              <a:buSzPts val="3000"/>
              <a:buChar char="•"/>
              <a:defRPr sz="3000"/>
            </a:lvl7pPr>
            <a:lvl8pPr indent="-419100" lvl="7" marL="3657600" algn="l">
              <a:lnSpc>
                <a:spcPct val="90000"/>
              </a:lnSpc>
              <a:spcBef>
                <a:spcPts val="750"/>
              </a:spcBef>
              <a:spcAft>
                <a:spcPts val="0"/>
              </a:spcAft>
              <a:buClr>
                <a:schemeClr val="dk1"/>
              </a:buClr>
              <a:buSzPts val="3000"/>
              <a:buChar char="•"/>
              <a:defRPr sz="3000"/>
            </a:lvl8pPr>
            <a:lvl9pPr indent="-419100" lvl="8" marL="4114800" algn="l">
              <a:lnSpc>
                <a:spcPct val="90000"/>
              </a:lnSpc>
              <a:spcBef>
                <a:spcPts val="750"/>
              </a:spcBef>
              <a:spcAft>
                <a:spcPts val="0"/>
              </a:spcAft>
              <a:buClr>
                <a:schemeClr val="dk1"/>
              </a:buClr>
              <a:buSzPts val="3000"/>
              <a:buChar char="•"/>
              <a:defRPr sz="3000"/>
            </a:lvl9pPr>
          </a:lstStyle>
          <a:p/>
        </p:txBody>
      </p:sp>
      <p:sp>
        <p:nvSpPr>
          <p:cNvPr id="61" name="Google Shape;61;p9"/>
          <p:cNvSpPr txBox="1"/>
          <p:nvPr>
            <p:ph idx="2" type="body"/>
          </p:nvPr>
        </p:nvSpPr>
        <p:spPr>
          <a:xfrm>
            <a:off x="1259683" y="3429000"/>
            <a:ext cx="5898356" cy="635264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62" name="Google Shape;62;p9"/>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259683" y="762000"/>
            <a:ext cx="5898356" cy="2667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7774782" y="1645709"/>
            <a:ext cx="9258300" cy="8122708"/>
          </a:xfrm>
          <a:prstGeom prst="rect">
            <a:avLst/>
          </a:prstGeom>
          <a:noFill/>
          <a:ln>
            <a:noFill/>
          </a:ln>
        </p:spPr>
      </p:sp>
      <p:sp>
        <p:nvSpPr>
          <p:cNvPr id="68" name="Google Shape;68;p10"/>
          <p:cNvSpPr txBox="1"/>
          <p:nvPr>
            <p:ph idx="1" type="body"/>
          </p:nvPr>
        </p:nvSpPr>
        <p:spPr>
          <a:xfrm>
            <a:off x="1259683" y="3429000"/>
            <a:ext cx="5898356" cy="635264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69" name="Google Shape;69;p10"/>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257300" y="608542"/>
            <a:ext cx="15773400" cy="22092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6600"/>
              <a:buFont typeface="Calibri"/>
              <a:buNone/>
              <a:defRPr b="0" i="0" sz="6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1257300" y="3042708"/>
            <a:ext cx="15773400" cy="7252230"/>
          </a:xfrm>
          <a:prstGeom prst="rect">
            <a:avLst/>
          </a:prstGeom>
          <a:noFill/>
          <a:ln>
            <a:noFill/>
          </a:ln>
        </p:spPr>
        <p:txBody>
          <a:bodyPr anchorCtr="0" anchor="t" bIns="45700" lIns="91425" spcFirstLastPara="1" rIns="91425" wrap="square" tIns="45700">
            <a:normAutofit/>
          </a:bodyPr>
          <a:lstStyle>
            <a:lvl1pPr indent="-495300" lvl="0" marL="457200" marR="0" rtl="0" algn="l">
              <a:lnSpc>
                <a:spcPct val="90000"/>
              </a:lnSpc>
              <a:spcBef>
                <a:spcPts val="1500"/>
              </a:spcBef>
              <a:spcAft>
                <a:spcPts val="0"/>
              </a:spcAft>
              <a:buClr>
                <a:schemeClr val="dk1"/>
              </a:buClr>
              <a:buSzPts val="4200"/>
              <a:buFont typeface="Arial"/>
              <a:buChar char="•"/>
              <a:defRPr b="0" i="0" sz="4200" u="none" cap="none" strike="noStrike">
                <a:solidFill>
                  <a:schemeClr val="dk1"/>
                </a:solidFill>
                <a:latin typeface="Calibri"/>
                <a:ea typeface="Calibri"/>
                <a:cs typeface="Calibri"/>
                <a:sym typeface="Calibri"/>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1257300" y="10593917"/>
            <a:ext cx="4114800" cy="60854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6057900" y="10593917"/>
            <a:ext cx="6172200" cy="608542"/>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507"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12915900" y="10593917"/>
            <a:ext cx="4114800" cy="60854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800" u="none" cap="none" strike="noStrike">
                <a:solidFill>
                  <a:srgbClr val="888888"/>
                </a:solidFill>
                <a:latin typeface="Calibri"/>
                <a:ea typeface="Calibri"/>
                <a:cs typeface="Calibri"/>
                <a:sym typeface="Calibri"/>
              </a:defRPr>
            </a:lvl1pPr>
            <a:lvl2pPr indent="0" lvl="1" marL="0" marR="0" rtl="0" algn="r">
              <a:spcBef>
                <a:spcPts val="0"/>
              </a:spcBef>
              <a:buNone/>
              <a:defRPr b="0" i="0" sz="1800" u="none" cap="none" strike="noStrike">
                <a:solidFill>
                  <a:srgbClr val="888888"/>
                </a:solidFill>
                <a:latin typeface="Calibri"/>
                <a:ea typeface="Calibri"/>
                <a:cs typeface="Calibri"/>
                <a:sym typeface="Calibri"/>
              </a:defRPr>
            </a:lvl2pPr>
            <a:lvl3pPr indent="0" lvl="2" marL="0" marR="0" rtl="0" algn="r">
              <a:spcBef>
                <a:spcPts val="0"/>
              </a:spcBef>
              <a:buNone/>
              <a:defRPr b="0" i="0" sz="1800" u="none" cap="none" strike="noStrike">
                <a:solidFill>
                  <a:srgbClr val="888888"/>
                </a:solidFill>
                <a:latin typeface="Calibri"/>
                <a:ea typeface="Calibri"/>
                <a:cs typeface="Calibri"/>
                <a:sym typeface="Calibri"/>
              </a:defRPr>
            </a:lvl3pPr>
            <a:lvl4pPr indent="0" lvl="3" marL="0" marR="0" rtl="0" algn="r">
              <a:spcBef>
                <a:spcPts val="0"/>
              </a:spcBef>
              <a:buNone/>
              <a:defRPr b="0" i="0" sz="1800" u="none" cap="none" strike="noStrike">
                <a:solidFill>
                  <a:srgbClr val="888888"/>
                </a:solidFill>
                <a:latin typeface="Calibri"/>
                <a:ea typeface="Calibri"/>
                <a:cs typeface="Calibri"/>
                <a:sym typeface="Calibri"/>
              </a:defRPr>
            </a:lvl4pPr>
            <a:lvl5pPr indent="0" lvl="4" marL="0" marR="0" rtl="0" algn="r">
              <a:spcBef>
                <a:spcPts val="0"/>
              </a:spcBef>
              <a:buNone/>
              <a:defRPr b="0" i="0" sz="1800" u="none" cap="none" strike="noStrike">
                <a:solidFill>
                  <a:srgbClr val="888888"/>
                </a:solidFill>
                <a:latin typeface="Calibri"/>
                <a:ea typeface="Calibri"/>
                <a:cs typeface="Calibri"/>
                <a:sym typeface="Calibri"/>
              </a:defRPr>
            </a:lvl5pPr>
            <a:lvl6pPr indent="0" lvl="5" marL="0" marR="0" rtl="0" algn="r">
              <a:spcBef>
                <a:spcPts val="0"/>
              </a:spcBef>
              <a:buNone/>
              <a:defRPr b="0" i="0" sz="1800" u="none" cap="none" strike="noStrike">
                <a:solidFill>
                  <a:srgbClr val="888888"/>
                </a:solidFill>
                <a:latin typeface="Calibri"/>
                <a:ea typeface="Calibri"/>
                <a:cs typeface="Calibri"/>
                <a:sym typeface="Calibri"/>
              </a:defRPr>
            </a:lvl6pPr>
            <a:lvl7pPr indent="0" lvl="6" marL="0" marR="0" rtl="0" algn="r">
              <a:spcBef>
                <a:spcPts val="0"/>
              </a:spcBef>
              <a:buNone/>
              <a:defRPr b="0" i="0" sz="1800" u="none" cap="none" strike="noStrike">
                <a:solidFill>
                  <a:srgbClr val="888888"/>
                </a:solidFill>
                <a:latin typeface="Calibri"/>
                <a:ea typeface="Calibri"/>
                <a:cs typeface="Calibri"/>
                <a:sym typeface="Calibri"/>
              </a:defRPr>
            </a:lvl7pPr>
            <a:lvl8pPr indent="0" lvl="7" marL="0" marR="0" rtl="0" algn="r">
              <a:spcBef>
                <a:spcPts val="0"/>
              </a:spcBef>
              <a:buNone/>
              <a:defRPr b="0" i="0" sz="1800" u="none" cap="none" strike="noStrike">
                <a:solidFill>
                  <a:srgbClr val="888888"/>
                </a:solidFill>
                <a:latin typeface="Calibri"/>
                <a:ea typeface="Calibri"/>
                <a:cs typeface="Calibri"/>
                <a:sym typeface="Calibri"/>
              </a:defRPr>
            </a:lvl8pPr>
            <a:lvl9pPr indent="0" lvl="8" marL="0" marR="0" rtl="0" algn="r">
              <a:spcBef>
                <a:spcPts val="0"/>
              </a:spcBef>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2.png"/><Relationship Id="rId5" Type="http://schemas.openxmlformats.org/officeDocument/2006/relationships/image" Target="../media/image32.png"/><Relationship Id="rId6"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32.png"/><Relationship Id="rId5"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7.png"/><Relationship Id="rId5"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9.png"/><Relationship Id="rId4" Type="http://schemas.openxmlformats.org/officeDocument/2006/relationships/image" Target="../media/image15.png"/><Relationship Id="rId9" Type="http://schemas.openxmlformats.org/officeDocument/2006/relationships/image" Target="../media/image5.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4.png"/><Relationship Id="rId8"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1.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idx="1" type="body"/>
          </p:nvPr>
        </p:nvSpPr>
        <p:spPr>
          <a:xfrm>
            <a:off x="5676900" y="8382000"/>
            <a:ext cx="12611100" cy="3048000"/>
          </a:xfrm>
          <a:prstGeom prst="rect">
            <a:avLst/>
          </a:prstGeom>
          <a:solidFill>
            <a:srgbClr val="00B0F0"/>
          </a:solidFill>
          <a:ln>
            <a:noFill/>
          </a:ln>
        </p:spPr>
        <p:txBody>
          <a:bodyPr anchorCtr="0" anchor="ctr" bIns="45700" lIns="457200" spcFirstLastPara="1" rIns="457200" wrap="square" tIns="45700">
            <a:normAutofit lnSpcReduction="10000"/>
          </a:bodyPr>
          <a:lstStyle/>
          <a:p>
            <a:pPr indent="0" lvl="0" marL="0" rtl="0" algn="l">
              <a:lnSpc>
                <a:spcPct val="100000"/>
              </a:lnSpc>
              <a:spcBef>
                <a:spcPts val="0"/>
              </a:spcBef>
              <a:spcAft>
                <a:spcPts val="0"/>
              </a:spcAft>
              <a:buClr>
                <a:schemeClr val="dk1"/>
              </a:buClr>
              <a:buSzPts val="4200"/>
              <a:buNone/>
            </a:pPr>
            <a:r>
              <a:t/>
            </a:r>
            <a:endParaRPr>
              <a:solidFill>
                <a:schemeClr val="lt1"/>
              </a:solidFill>
            </a:endParaRPr>
          </a:p>
          <a:p>
            <a:pPr indent="0" lvl="0" marL="0" rtl="0" algn="r">
              <a:lnSpc>
                <a:spcPct val="100000"/>
              </a:lnSpc>
              <a:spcBef>
                <a:spcPts val="0"/>
              </a:spcBef>
              <a:spcAft>
                <a:spcPts val="0"/>
              </a:spcAft>
              <a:buClr>
                <a:schemeClr val="lt1"/>
              </a:buClr>
              <a:buSzPts val="4200"/>
              <a:buNone/>
            </a:pPr>
            <a:r>
              <a:rPr b="1" lang="en-US">
                <a:solidFill>
                  <a:schemeClr val="lt1"/>
                </a:solidFill>
              </a:rPr>
              <a:t>The Adolescent Development and Participation Section</a:t>
            </a:r>
            <a:endParaRPr/>
          </a:p>
          <a:p>
            <a:pPr indent="0" lvl="0" marL="0" rtl="0" algn="r">
              <a:lnSpc>
                <a:spcPct val="100000"/>
              </a:lnSpc>
              <a:spcBef>
                <a:spcPts val="0"/>
              </a:spcBef>
              <a:spcAft>
                <a:spcPts val="0"/>
              </a:spcAft>
              <a:buClr>
                <a:schemeClr val="lt1"/>
              </a:buClr>
              <a:buSzPts val="2800"/>
              <a:buNone/>
            </a:pPr>
            <a:r>
              <a:rPr lang="en-US" sz="2800">
                <a:solidFill>
                  <a:schemeClr val="lt1"/>
                </a:solidFill>
              </a:rPr>
              <a:t>Priya Marwah, Adolescents in Emergencies and Peacebuilding Specialist</a:t>
            </a:r>
            <a:endParaRPr/>
          </a:p>
          <a:p>
            <a:pPr indent="0" lvl="0" marL="0" rtl="0" algn="r">
              <a:lnSpc>
                <a:spcPct val="100000"/>
              </a:lnSpc>
              <a:spcBef>
                <a:spcPts val="0"/>
              </a:spcBef>
              <a:spcAft>
                <a:spcPts val="0"/>
              </a:spcAft>
              <a:buClr>
                <a:schemeClr val="lt1"/>
              </a:buClr>
              <a:buSzPts val="2800"/>
              <a:buNone/>
            </a:pPr>
            <a:r>
              <a:rPr lang="en-US" sz="2800">
                <a:solidFill>
                  <a:schemeClr val="lt1"/>
                </a:solidFill>
              </a:rPr>
              <a:t>Ellen Fransen, Programme Assistant</a:t>
            </a:r>
            <a:endParaRPr/>
          </a:p>
          <a:p>
            <a:pPr indent="0" lvl="0" marL="0" rtl="0" algn="r">
              <a:lnSpc>
                <a:spcPct val="100000"/>
              </a:lnSpc>
              <a:spcBef>
                <a:spcPts val="0"/>
              </a:spcBef>
              <a:spcAft>
                <a:spcPts val="0"/>
              </a:spcAft>
              <a:buClr>
                <a:schemeClr val="lt1"/>
              </a:buClr>
              <a:buSzPts val="2800"/>
              <a:buNone/>
            </a:pPr>
            <a:r>
              <a:rPr lang="en-US" sz="2800">
                <a:solidFill>
                  <a:schemeClr val="lt1"/>
                </a:solidFill>
              </a:rPr>
              <a:t>Juliet Young, Consultant</a:t>
            </a:r>
            <a:endParaRPr/>
          </a:p>
          <a:p>
            <a:pPr indent="0" lvl="0" marL="0" rtl="0" algn="l">
              <a:lnSpc>
                <a:spcPct val="100000"/>
              </a:lnSpc>
              <a:spcBef>
                <a:spcPts val="0"/>
              </a:spcBef>
              <a:spcAft>
                <a:spcPts val="0"/>
              </a:spcAft>
              <a:buClr>
                <a:schemeClr val="dk1"/>
              </a:buClr>
              <a:buSzPts val="4200"/>
              <a:buNone/>
            </a:pPr>
            <a:r>
              <a:t/>
            </a:r>
            <a:endParaRPr>
              <a:solidFill>
                <a:schemeClr val="lt1"/>
              </a:solidFill>
            </a:endParaRPr>
          </a:p>
        </p:txBody>
      </p:sp>
      <p:pic>
        <p:nvPicPr>
          <p:cNvPr id="90" name="Google Shape;90;p13"/>
          <p:cNvPicPr preferRelativeResize="0"/>
          <p:nvPr/>
        </p:nvPicPr>
        <p:blipFill rotWithShape="1">
          <a:blip r:embed="rId3">
            <a:alphaModFix/>
          </a:blip>
          <a:srcRect b="0" l="0" r="0" t="0"/>
          <a:stretch/>
        </p:blipFill>
        <p:spPr>
          <a:xfrm>
            <a:off x="0" y="-332508"/>
            <a:ext cx="18288000" cy="12049751"/>
          </a:xfrm>
          <a:prstGeom prst="rect">
            <a:avLst/>
          </a:prstGeom>
          <a:noFill/>
          <a:ln cap="flat" cmpd="sng" w="12700">
            <a:solidFill>
              <a:schemeClr val="lt1"/>
            </a:solidFill>
            <a:prstDash val="solid"/>
            <a:round/>
            <a:headEnd len="sm" w="sm" type="none"/>
            <a:tailEnd len="sm" w="sm" type="none"/>
          </a:ln>
        </p:spPr>
      </p:pic>
      <p:sp>
        <p:nvSpPr>
          <p:cNvPr id="91" name="Google Shape;91;p13"/>
          <p:cNvSpPr txBox="1"/>
          <p:nvPr>
            <p:ph type="title"/>
          </p:nvPr>
        </p:nvSpPr>
        <p:spPr>
          <a:xfrm>
            <a:off x="2107096" y="6643728"/>
            <a:ext cx="15555717" cy="4079689"/>
          </a:xfrm>
          <a:prstGeom prst="rect">
            <a:avLst/>
          </a:prstGeom>
          <a:noFill/>
          <a:ln>
            <a:noFill/>
          </a:ln>
        </p:spPr>
        <p:txBody>
          <a:bodyPr anchorCtr="0" anchor="ctr" bIns="45700" lIns="91425" spcFirstLastPara="1" rIns="91425" wrap="square" tIns="45700">
            <a:normAutofit/>
          </a:bodyPr>
          <a:lstStyle/>
          <a:p>
            <a:pPr indent="0" lvl="0" marL="784225" rtl="0" algn="r">
              <a:lnSpc>
                <a:spcPct val="100000"/>
              </a:lnSpc>
              <a:spcBef>
                <a:spcPts val="0"/>
              </a:spcBef>
              <a:spcAft>
                <a:spcPts val="0"/>
              </a:spcAft>
              <a:buClr>
                <a:schemeClr val="lt1"/>
              </a:buClr>
              <a:buSzPts val="5400"/>
              <a:buFont typeface="Arial"/>
              <a:buNone/>
            </a:pPr>
            <a:r>
              <a:rPr b="1" lang="en-US" sz="5400">
                <a:solidFill>
                  <a:schemeClr val="lt1"/>
                </a:solidFill>
                <a:latin typeface="Arial"/>
                <a:ea typeface="Arial"/>
                <a:cs typeface="Arial"/>
                <a:sym typeface="Arial"/>
              </a:rPr>
              <a:t>Understanding and using the kit: </a:t>
            </a:r>
            <a:br>
              <a:rPr b="1" lang="en-US" sz="5400">
                <a:solidFill>
                  <a:schemeClr val="lt1"/>
                </a:solidFill>
                <a:latin typeface="Arial"/>
                <a:ea typeface="Arial"/>
                <a:cs typeface="Arial"/>
                <a:sym typeface="Arial"/>
              </a:rPr>
            </a:br>
            <a:r>
              <a:rPr b="1" lang="en-US" sz="5400">
                <a:solidFill>
                  <a:schemeClr val="lt1"/>
                </a:solidFill>
                <a:latin typeface="Arial"/>
                <a:ea typeface="Arial"/>
                <a:cs typeface="Arial"/>
                <a:sym typeface="Arial"/>
              </a:rPr>
              <a:t>Training of trainers for facilitators</a:t>
            </a:r>
            <a:br>
              <a:rPr lang="en-US" sz="5400">
                <a:solidFill>
                  <a:schemeClr val="lt1"/>
                </a:solidFill>
                <a:latin typeface="Arial"/>
                <a:ea typeface="Arial"/>
                <a:cs typeface="Arial"/>
                <a:sym typeface="Arial"/>
              </a:rPr>
            </a:br>
            <a:r>
              <a:rPr b="1" lang="en-US" sz="5400">
                <a:solidFill>
                  <a:schemeClr val="lt1"/>
                </a:solidFill>
              </a:rPr>
              <a:t>Module 3: Building Adolescent Circles</a:t>
            </a:r>
            <a:br>
              <a:rPr lang="en-US" sz="5400">
                <a:solidFill>
                  <a:schemeClr val="lt1"/>
                </a:solidFill>
              </a:rPr>
            </a:br>
            <a:endParaRPr sz="540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descr="A screenshot of a cell phone&#10;&#10;Description automatically generated" id="155" name="Google Shape;155;p22"/>
          <p:cNvPicPr preferRelativeResize="0"/>
          <p:nvPr/>
        </p:nvPicPr>
        <p:blipFill rotWithShape="1">
          <a:blip r:embed="rId3">
            <a:alphaModFix/>
          </a:blip>
          <a:srcRect b="0" l="0" r="0" t="0"/>
          <a:stretch/>
        </p:blipFill>
        <p:spPr>
          <a:xfrm>
            <a:off x="12801174" y="4024380"/>
            <a:ext cx="4801712" cy="6858000"/>
          </a:xfrm>
          <a:prstGeom prst="rect">
            <a:avLst/>
          </a:prstGeom>
          <a:noFill/>
          <a:ln cap="flat" cmpd="sng" w="25400">
            <a:solidFill>
              <a:srgbClr val="00B0F0"/>
            </a:solidFill>
            <a:prstDash val="solid"/>
            <a:round/>
            <a:headEnd len="sm" w="sm" type="none"/>
            <a:tailEnd len="sm" w="sm" type="none"/>
          </a:ln>
        </p:spPr>
      </p:pic>
      <p:sp>
        <p:nvSpPr>
          <p:cNvPr id="156" name="Google Shape;156;p22"/>
          <p:cNvSpPr txBox="1"/>
          <p:nvPr>
            <p:ph idx="1" type="body"/>
          </p:nvPr>
        </p:nvSpPr>
        <p:spPr>
          <a:xfrm>
            <a:off x="749300" y="920484"/>
            <a:ext cx="4584700" cy="8985515"/>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rgbClr val="00B0F0"/>
              </a:buClr>
              <a:buSzPct val="100000"/>
              <a:buNone/>
            </a:pPr>
            <a:r>
              <a:rPr b="1" lang="en-US" sz="5800">
                <a:solidFill>
                  <a:srgbClr val="00B0F0"/>
                </a:solidFill>
                <a:latin typeface="Arial"/>
                <a:ea typeface="Arial"/>
                <a:cs typeface="Arial"/>
                <a:sym typeface="Arial"/>
              </a:rPr>
              <a:t>Agreeing to Group Rules</a:t>
            </a:r>
            <a:endParaRPr/>
          </a:p>
          <a:p>
            <a:pPr indent="0" lvl="0" marL="0" rtl="0" algn="l">
              <a:lnSpc>
                <a:spcPct val="90000"/>
              </a:lnSpc>
              <a:spcBef>
                <a:spcPts val="1500"/>
              </a:spcBef>
              <a:spcAft>
                <a:spcPts val="0"/>
              </a:spcAft>
              <a:buClr>
                <a:schemeClr val="dk1"/>
              </a:buClr>
              <a:buSzPct val="100000"/>
              <a:buNone/>
            </a:pPr>
            <a:r>
              <a:rPr i="1" lang="en-US"/>
              <a:t>Clarification:</a:t>
            </a:r>
            <a:r>
              <a:rPr lang="en-US"/>
              <a:t> group </a:t>
            </a:r>
            <a:r>
              <a:rPr b="1" lang="en-US"/>
              <a:t>rules</a:t>
            </a:r>
            <a:r>
              <a:rPr lang="en-US" u="sng"/>
              <a:t> </a:t>
            </a:r>
            <a:r>
              <a:rPr lang="en-US"/>
              <a:t>vs. group </a:t>
            </a:r>
            <a:r>
              <a:rPr b="1" lang="en-US"/>
              <a:t>goals</a:t>
            </a:r>
            <a:r>
              <a:rPr lang="en-US"/>
              <a:t> </a:t>
            </a:r>
            <a:endParaRPr/>
          </a:p>
          <a:p>
            <a:pPr indent="-342900" lvl="0" marL="342900" rtl="0" algn="l">
              <a:lnSpc>
                <a:spcPct val="90000"/>
              </a:lnSpc>
              <a:spcBef>
                <a:spcPts val="1500"/>
              </a:spcBef>
              <a:spcAft>
                <a:spcPts val="0"/>
              </a:spcAft>
              <a:buClr>
                <a:schemeClr val="dk1"/>
              </a:buClr>
              <a:buSzPct val="100000"/>
              <a:buChar char="•"/>
            </a:pPr>
            <a:r>
              <a:rPr lang="en-US"/>
              <a:t>Group </a:t>
            </a:r>
            <a:r>
              <a:rPr b="1" lang="en-US"/>
              <a:t>rules</a:t>
            </a:r>
            <a:r>
              <a:rPr lang="en-US"/>
              <a:t> focus on </a:t>
            </a:r>
            <a:r>
              <a:rPr lang="en-US" u="sng"/>
              <a:t>how</a:t>
            </a:r>
            <a:r>
              <a:rPr lang="en-US"/>
              <a:t> they will spend their time together and work together.</a:t>
            </a:r>
            <a:endParaRPr/>
          </a:p>
          <a:p>
            <a:pPr indent="-342900" lvl="0" marL="342900" rtl="0" algn="l">
              <a:lnSpc>
                <a:spcPct val="90000"/>
              </a:lnSpc>
              <a:spcBef>
                <a:spcPts val="1500"/>
              </a:spcBef>
              <a:spcAft>
                <a:spcPts val="0"/>
              </a:spcAft>
              <a:buClr>
                <a:schemeClr val="dk1"/>
              </a:buClr>
              <a:buSzPct val="100000"/>
              <a:buChar char="•"/>
            </a:pPr>
            <a:r>
              <a:rPr lang="en-US"/>
              <a:t>Group </a:t>
            </a:r>
            <a:r>
              <a:rPr b="1" lang="en-US"/>
              <a:t>goals</a:t>
            </a:r>
            <a:r>
              <a:rPr lang="en-US"/>
              <a:t> focus on </a:t>
            </a:r>
            <a:r>
              <a:rPr lang="en-US" u="sng"/>
              <a:t>what</a:t>
            </a:r>
            <a:r>
              <a:rPr lang="en-US"/>
              <a:t> adolescents want to achieve together.</a:t>
            </a:r>
            <a:endParaRPr/>
          </a:p>
          <a:p>
            <a:pPr indent="0" lvl="0" marL="0" rtl="0" algn="l">
              <a:lnSpc>
                <a:spcPct val="90000"/>
              </a:lnSpc>
              <a:spcBef>
                <a:spcPts val="1500"/>
              </a:spcBef>
              <a:spcAft>
                <a:spcPts val="0"/>
              </a:spcAft>
              <a:buClr>
                <a:schemeClr val="dk1"/>
              </a:buClr>
              <a:buSzPct val="100000"/>
              <a:buNone/>
            </a:pPr>
            <a:r>
              <a:rPr b="1" i="1" lang="en-US"/>
              <a:t> </a:t>
            </a:r>
            <a:endParaRPr/>
          </a:p>
        </p:txBody>
      </p:sp>
      <p:pic>
        <p:nvPicPr>
          <p:cNvPr descr="A screenshot of a social media post&#10;&#10;Description automatically generated" id="157" name="Google Shape;157;p22"/>
          <p:cNvPicPr preferRelativeResize="0"/>
          <p:nvPr/>
        </p:nvPicPr>
        <p:blipFill rotWithShape="1">
          <a:blip r:embed="rId4">
            <a:alphaModFix/>
          </a:blip>
          <a:srcRect b="0" l="0" r="0" t="0"/>
          <a:stretch/>
        </p:blipFill>
        <p:spPr>
          <a:xfrm>
            <a:off x="5994400" y="914400"/>
            <a:ext cx="6823188" cy="9601200"/>
          </a:xfrm>
          <a:prstGeom prst="rect">
            <a:avLst/>
          </a:prstGeom>
          <a:noFill/>
          <a:ln cap="flat" cmpd="sng" w="25400">
            <a:solidFill>
              <a:srgbClr val="00B0F0"/>
            </a:solidFill>
            <a:prstDash val="solid"/>
            <a:round/>
            <a:headEnd len="sm" w="sm" type="none"/>
            <a:tailEnd len="sm" w="sm" type="none"/>
          </a:ln>
        </p:spPr>
      </p:pic>
      <p:pic>
        <p:nvPicPr>
          <p:cNvPr descr="A screenshot of a cell phone&#10;&#10;Description automatically generated" id="158" name="Google Shape;158;p22"/>
          <p:cNvPicPr preferRelativeResize="0"/>
          <p:nvPr/>
        </p:nvPicPr>
        <p:blipFill rotWithShape="1">
          <a:blip r:embed="rId5">
            <a:alphaModFix/>
          </a:blip>
          <a:srcRect b="0" l="0" r="0" t="0"/>
          <a:stretch/>
        </p:blipFill>
        <p:spPr>
          <a:xfrm>
            <a:off x="11498363" y="2924041"/>
            <a:ext cx="4833044" cy="6858000"/>
          </a:xfrm>
          <a:prstGeom prst="rect">
            <a:avLst/>
          </a:prstGeom>
          <a:noFill/>
          <a:ln cap="flat" cmpd="sng" w="25400">
            <a:solidFill>
              <a:srgbClr val="00B0F0"/>
            </a:solidFill>
            <a:prstDash val="solid"/>
            <a:round/>
            <a:headEnd len="sm" w="sm" type="none"/>
            <a:tailEnd len="sm" w="sm" type="none"/>
          </a:ln>
        </p:spPr>
      </p:pic>
      <p:pic>
        <p:nvPicPr>
          <p:cNvPr descr="A screenshot of a cell phone&#10;&#10;Description automatically generated" id="159" name="Google Shape;159;p22"/>
          <p:cNvPicPr preferRelativeResize="0"/>
          <p:nvPr/>
        </p:nvPicPr>
        <p:blipFill rotWithShape="1">
          <a:blip r:embed="rId6">
            <a:alphaModFix/>
          </a:blip>
          <a:srcRect b="0" l="0" r="0" t="0"/>
          <a:stretch/>
        </p:blipFill>
        <p:spPr>
          <a:xfrm>
            <a:off x="9878399" y="2057400"/>
            <a:ext cx="4844231" cy="6858000"/>
          </a:xfrm>
          <a:prstGeom prst="rect">
            <a:avLst/>
          </a:prstGeom>
          <a:noFill/>
          <a:ln cap="flat" cmpd="sng" w="25400">
            <a:solidFill>
              <a:srgbClr val="00B0F0"/>
            </a:solidFill>
            <a:prstDash val="solid"/>
            <a:round/>
            <a:headEnd len="sm" w="sm" type="none"/>
            <a:tailEnd len="sm" w="sm" type="none"/>
          </a:ln>
        </p:spPr>
      </p:pic>
      <p:sp>
        <p:nvSpPr>
          <p:cNvPr id="160" name="Google Shape;160;p22"/>
          <p:cNvSpPr/>
          <p:nvPr/>
        </p:nvSpPr>
        <p:spPr>
          <a:xfrm>
            <a:off x="5735782" y="4488873"/>
            <a:ext cx="2382982" cy="803563"/>
          </a:xfrm>
          <a:prstGeom prst="ellipse">
            <a:avLst/>
          </a:prstGeom>
          <a:noFill/>
          <a:ln cap="flat" cmpd="sng" w="6350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507">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descr="A screenshot of a cell phone&#10;&#10;Description automatically generated" id="166" name="Google Shape;166;p23"/>
          <p:cNvPicPr preferRelativeResize="0"/>
          <p:nvPr/>
        </p:nvPicPr>
        <p:blipFill rotWithShape="1">
          <a:blip r:embed="rId3">
            <a:alphaModFix/>
          </a:blip>
          <a:srcRect b="0" l="0" r="0" t="0"/>
          <a:stretch/>
        </p:blipFill>
        <p:spPr>
          <a:xfrm>
            <a:off x="11883837" y="2338320"/>
            <a:ext cx="5441940" cy="7772400"/>
          </a:xfrm>
          <a:prstGeom prst="rect">
            <a:avLst/>
          </a:prstGeom>
          <a:noFill/>
          <a:ln cap="flat" cmpd="sng" w="25400">
            <a:solidFill>
              <a:srgbClr val="00B0F0"/>
            </a:solidFill>
            <a:prstDash val="solid"/>
            <a:round/>
            <a:headEnd len="sm" w="sm" type="none"/>
            <a:tailEnd len="sm" w="sm" type="none"/>
          </a:ln>
        </p:spPr>
      </p:pic>
      <p:pic>
        <p:nvPicPr>
          <p:cNvPr descr="A screenshot of a cell phone&#10;&#10;Description automatically generated" id="167" name="Google Shape;167;p23"/>
          <p:cNvPicPr preferRelativeResize="0"/>
          <p:nvPr/>
        </p:nvPicPr>
        <p:blipFill rotWithShape="1">
          <a:blip r:embed="rId4">
            <a:alphaModFix/>
          </a:blip>
          <a:srcRect b="0" l="0" r="0" t="0"/>
          <a:stretch/>
        </p:blipFill>
        <p:spPr>
          <a:xfrm>
            <a:off x="6773963" y="1727200"/>
            <a:ext cx="5477450" cy="7772400"/>
          </a:xfrm>
          <a:prstGeom prst="rect">
            <a:avLst/>
          </a:prstGeom>
          <a:noFill/>
          <a:ln cap="flat" cmpd="sng" w="25400">
            <a:solidFill>
              <a:srgbClr val="00B0F0"/>
            </a:solidFill>
            <a:prstDash val="solid"/>
            <a:round/>
            <a:headEnd len="sm" w="sm" type="none"/>
            <a:tailEnd len="sm" w="sm" type="none"/>
          </a:ln>
        </p:spPr>
      </p:pic>
      <p:pic>
        <p:nvPicPr>
          <p:cNvPr descr="A screenshot of a cell phone&#10;&#10;Description automatically generated" id="168" name="Google Shape;168;p23"/>
          <p:cNvPicPr preferRelativeResize="0"/>
          <p:nvPr/>
        </p:nvPicPr>
        <p:blipFill rotWithShape="1">
          <a:blip r:embed="rId5">
            <a:alphaModFix/>
          </a:blip>
          <a:srcRect b="0" l="0" r="0" t="0"/>
          <a:stretch/>
        </p:blipFill>
        <p:spPr>
          <a:xfrm>
            <a:off x="1445599" y="1068320"/>
            <a:ext cx="5490128" cy="7772400"/>
          </a:xfrm>
          <a:prstGeom prst="rect">
            <a:avLst/>
          </a:prstGeom>
          <a:noFill/>
          <a:ln cap="flat" cmpd="sng" w="25400">
            <a:solidFill>
              <a:srgbClr val="00B0F0"/>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descr="A screenshot of a cell phone&#10;&#10;Description automatically generated" id="174" name="Google Shape;174;p24"/>
          <p:cNvPicPr preferRelativeResize="0"/>
          <p:nvPr/>
        </p:nvPicPr>
        <p:blipFill rotWithShape="1">
          <a:blip r:embed="rId3">
            <a:alphaModFix/>
          </a:blip>
          <a:srcRect b="0" l="0" r="0" t="0"/>
          <a:stretch/>
        </p:blipFill>
        <p:spPr>
          <a:xfrm>
            <a:off x="5753039" y="914400"/>
            <a:ext cx="6781923" cy="9601200"/>
          </a:xfrm>
          <a:prstGeom prst="rect">
            <a:avLst/>
          </a:prstGeom>
          <a:noFill/>
          <a:ln cap="flat" cmpd="sng" w="25400">
            <a:solidFill>
              <a:srgbClr val="00B0F0"/>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descr="A screenshot of a cell phone&#10;&#10;Description automatically generated" id="180" name="Google Shape;180;p25"/>
          <p:cNvPicPr preferRelativeResize="0"/>
          <p:nvPr/>
        </p:nvPicPr>
        <p:blipFill rotWithShape="1">
          <a:blip r:embed="rId3">
            <a:alphaModFix/>
          </a:blip>
          <a:srcRect b="0" l="0" r="0" t="0"/>
          <a:stretch/>
        </p:blipFill>
        <p:spPr>
          <a:xfrm>
            <a:off x="6092638" y="1534759"/>
            <a:ext cx="6210214" cy="8869680"/>
          </a:xfrm>
          <a:prstGeom prst="rect">
            <a:avLst/>
          </a:prstGeom>
          <a:noFill/>
          <a:ln cap="flat" cmpd="sng" w="25400">
            <a:solidFill>
              <a:srgbClr val="00B0F0"/>
            </a:solidFill>
            <a:prstDash val="solid"/>
            <a:round/>
            <a:headEnd len="sm" w="sm" type="none"/>
            <a:tailEnd len="sm" w="sm" type="none"/>
          </a:ln>
        </p:spPr>
      </p:pic>
      <p:pic>
        <p:nvPicPr>
          <p:cNvPr descr="A screenshot of a cell phone&#10;&#10;Description automatically generated" id="181" name="Google Shape;181;p25"/>
          <p:cNvPicPr preferRelativeResize="0"/>
          <p:nvPr/>
        </p:nvPicPr>
        <p:blipFill rotWithShape="1">
          <a:blip r:embed="rId4">
            <a:alphaModFix/>
          </a:blip>
          <a:srcRect b="0" l="0" r="0" t="0"/>
          <a:stretch/>
        </p:blipFill>
        <p:spPr>
          <a:xfrm>
            <a:off x="982764" y="923639"/>
            <a:ext cx="6250738" cy="8869680"/>
          </a:xfrm>
          <a:prstGeom prst="rect">
            <a:avLst/>
          </a:prstGeom>
          <a:noFill/>
          <a:ln cap="flat" cmpd="sng" w="25400">
            <a:solidFill>
              <a:srgbClr val="00B0F0"/>
            </a:solidFill>
            <a:prstDash val="solid"/>
            <a:round/>
            <a:headEnd len="sm" w="sm" type="none"/>
            <a:tailEnd len="sm" w="sm" type="none"/>
          </a:ln>
        </p:spPr>
      </p:pic>
      <p:sp>
        <p:nvSpPr>
          <p:cNvPr id="182" name="Google Shape;182;p25"/>
          <p:cNvSpPr txBox="1"/>
          <p:nvPr>
            <p:ph idx="1" type="body"/>
          </p:nvPr>
        </p:nvSpPr>
        <p:spPr>
          <a:xfrm>
            <a:off x="11876132" y="2630519"/>
            <a:ext cx="5002384" cy="6696361"/>
          </a:xfrm>
          <a:prstGeom prst="rect">
            <a:avLst/>
          </a:prstGeom>
          <a:solidFill>
            <a:srgbClr val="F2F2F2"/>
          </a:solidFill>
          <a:ln cap="flat" cmpd="sng" w="50800">
            <a:solidFill>
              <a:schemeClr val="dk1"/>
            </a:solidFill>
            <a:prstDash val="solid"/>
            <a:round/>
            <a:headEnd len="sm" w="sm" type="none"/>
            <a:tailEnd len="sm" w="sm" type="none"/>
          </a:ln>
        </p:spPr>
        <p:txBody>
          <a:bodyPr anchorCtr="0" anchor="t" bIns="457200" lIns="457200" spcFirstLastPara="1" rIns="457200" wrap="square" tIns="457200">
            <a:normAutofit fontScale="92500"/>
          </a:bodyPr>
          <a:lstStyle/>
          <a:p>
            <a:pPr indent="0" lvl="0" marL="0" rtl="0" algn="l">
              <a:lnSpc>
                <a:spcPct val="90000"/>
              </a:lnSpc>
              <a:spcBef>
                <a:spcPts val="0"/>
              </a:spcBef>
              <a:spcAft>
                <a:spcPts val="0"/>
              </a:spcAft>
              <a:buClr>
                <a:srgbClr val="00B0F0"/>
              </a:buClr>
              <a:buSzPct val="100000"/>
              <a:buNone/>
            </a:pPr>
            <a:r>
              <a:rPr b="1" lang="en-US" sz="4000">
                <a:solidFill>
                  <a:srgbClr val="00B0F0"/>
                </a:solidFill>
                <a:latin typeface="Arial"/>
                <a:ea typeface="Arial"/>
                <a:cs typeface="Arial"/>
                <a:sym typeface="Arial"/>
              </a:rPr>
              <a:t>Discussion: </a:t>
            </a:r>
            <a:endParaRPr b="1" sz="4000">
              <a:solidFill>
                <a:srgbClr val="00B0F0"/>
              </a:solidFill>
              <a:latin typeface="Arial"/>
              <a:ea typeface="Arial"/>
              <a:cs typeface="Arial"/>
              <a:sym typeface="Arial"/>
            </a:endParaRPr>
          </a:p>
          <a:p>
            <a:pPr indent="0" lvl="0" marL="0" rtl="0" algn="l">
              <a:lnSpc>
                <a:spcPct val="90000"/>
              </a:lnSpc>
              <a:spcBef>
                <a:spcPts val="1500"/>
              </a:spcBef>
              <a:spcAft>
                <a:spcPts val="0"/>
              </a:spcAft>
              <a:buClr>
                <a:schemeClr val="dk1"/>
              </a:buClr>
              <a:buSzPct val="100000"/>
              <a:buNone/>
            </a:pPr>
            <a:r>
              <a:rPr i="1" lang="en-US" sz="2400"/>
              <a:t>(These questions will be especially relevant for anyone who has worked as a teacher or facilitator directly with a group of adolescents, on this or any other programme.)</a:t>
            </a:r>
            <a:endParaRPr/>
          </a:p>
          <a:p>
            <a:pPr indent="-496888" lvl="1" marL="523875" rtl="0" algn="l">
              <a:lnSpc>
                <a:spcPct val="90000"/>
              </a:lnSpc>
              <a:spcBef>
                <a:spcPts val="750"/>
              </a:spcBef>
              <a:spcAft>
                <a:spcPts val="0"/>
              </a:spcAft>
              <a:buClr>
                <a:schemeClr val="dk1"/>
              </a:buClr>
              <a:buSzPct val="100000"/>
              <a:buChar char="•"/>
            </a:pPr>
            <a:r>
              <a:rPr lang="en-US" sz="2400"/>
              <a:t>Why should adolescents form their own group rules? </a:t>
            </a:r>
            <a:endParaRPr/>
          </a:p>
          <a:p>
            <a:pPr indent="-496888" lvl="1" marL="523875" rtl="0" algn="l">
              <a:lnSpc>
                <a:spcPct val="90000"/>
              </a:lnSpc>
              <a:spcBef>
                <a:spcPts val="750"/>
              </a:spcBef>
              <a:spcAft>
                <a:spcPts val="0"/>
              </a:spcAft>
              <a:buClr>
                <a:schemeClr val="dk1"/>
              </a:buClr>
              <a:buSzPct val="100000"/>
              <a:buChar char="•"/>
            </a:pPr>
            <a:r>
              <a:rPr lang="en-US" sz="2400"/>
              <a:t>Is this something you already do? How do you guide them through the process?</a:t>
            </a:r>
            <a:endParaRPr/>
          </a:p>
          <a:p>
            <a:pPr indent="-496888" lvl="1" marL="523875" rtl="0" algn="l">
              <a:lnSpc>
                <a:spcPct val="90000"/>
              </a:lnSpc>
              <a:spcBef>
                <a:spcPts val="750"/>
              </a:spcBef>
              <a:spcAft>
                <a:spcPts val="0"/>
              </a:spcAft>
              <a:buClr>
                <a:schemeClr val="dk1"/>
              </a:buClr>
              <a:buSzPct val="100000"/>
              <a:buChar char="•"/>
            </a:pPr>
            <a:r>
              <a:rPr lang="en-US" sz="2400"/>
              <a:t>What do you when adolescents suggest a rule that you think might not be helpful?</a:t>
            </a:r>
            <a:endParaRPr/>
          </a:p>
          <a:p>
            <a:pPr indent="-496888" lvl="1" marL="523875" rtl="0" algn="l">
              <a:lnSpc>
                <a:spcPct val="90000"/>
              </a:lnSpc>
              <a:spcBef>
                <a:spcPts val="750"/>
              </a:spcBef>
              <a:spcAft>
                <a:spcPts val="0"/>
              </a:spcAft>
              <a:buClr>
                <a:schemeClr val="dk1"/>
              </a:buClr>
              <a:buSzPct val="100000"/>
              <a:buChar char="•"/>
            </a:pPr>
            <a:r>
              <a:rPr lang="en-US" sz="2400"/>
              <a:t>How do adolescents use and enact their own rules?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6"/>
          <p:cNvSpPr txBox="1"/>
          <p:nvPr>
            <p:ph idx="1" type="body"/>
          </p:nvPr>
        </p:nvSpPr>
        <p:spPr>
          <a:xfrm>
            <a:off x="952500" y="1018434"/>
            <a:ext cx="6484620" cy="9515052"/>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0B0F0"/>
              </a:buClr>
              <a:buSzPts val="4800"/>
              <a:buNone/>
            </a:pPr>
            <a:r>
              <a:rPr b="1" lang="en-US" sz="4800">
                <a:solidFill>
                  <a:srgbClr val="00B0F0"/>
                </a:solidFill>
                <a:latin typeface="Arial"/>
                <a:ea typeface="Arial"/>
                <a:cs typeface="Arial"/>
                <a:sym typeface="Arial"/>
              </a:rPr>
              <a:t>Looking ahead: Reviewing Group Rules</a:t>
            </a:r>
            <a:endParaRPr/>
          </a:p>
          <a:p>
            <a:pPr indent="0" lvl="0" marL="0" rtl="0" algn="l">
              <a:lnSpc>
                <a:spcPct val="90000"/>
              </a:lnSpc>
              <a:spcBef>
                <a:spcPts val="1500"/>
              </a:spcBef>
              <a:spcAft>
                <a:spcPts val="0"/>
              </a:spcAft>
              <a:buClr>
                <a:schemeClr val="dk1"/>
              </a:buClr>
              <a:buSzPts val="4200"/>
              <a:buNone/>
            </a:pPr>
            <a:r>
              <a:rPr b="1" lang="en-US"/>
              <a:t>A key recommendation is for each adolescent circle to periodically review, discuss and (perhaps) revise their own rules.</a:t>
            </a:r>
            <a:endParaRPr/>
          </a:p>
          <a:p>
            <a:pPr indent="-342900" lvl="0" marL="342900" rtl="0" algn="l">
              <a:lnSpc>
                <a:spcPct val="90000"/>
              </a:lnSpc>
              <a:spcBef>
                <a:spcPts val="1500"/>
              </a:spcBef>
              <a:spcAft>
                <a:spcPts val="0"/>
              </a:spcAft>
              <a:buClr>
                <a:schemeClr val="dk1"/>
              </a:buClr>
              <a:buSzPts val="4200"/>
              <a:buChar char="•"/>
            </a:pPr>
            <a:r>
              <a:rPr lang="en-US"/>
              <a:t>Giving adolescents a chance to review their group rules puts them in the lead to build their own strong Circle.</a:t>
            </a:r>
            <a:endParaRPr/>
          </a:p>
          <a:p>
            <a:pPr indent="-342900" lvl="0" marL="342900" rtl="0" algn="l">
              <a:lnSpc>
                <a:spcPct val="90000"/>
              </a:lnSpc>
              <a:spcBef>
                <a:spcPts val="1500"/>
              </a:spcBef>
              <a:spcAft>
                <a:spcPts val="0"/>
              </a:spcAft>
              <a:buClr>
                <a:schemeClr val="dk1"/>
              </a:buClr>
              <a:buSzPts val="4200"/>
              <a:buChar char="•"/>
            </a:pPr>
            <a:r>
              <a:rPr lang="en-US"/>
              <a:t>This is a proactive strategy – it helps adolescents learn how to manage conflicts and puts them in the lead.</a:t>
            </a:r>
            <a:endParaRPr/>
          </a:p>
          <a:p>
            <a:pPr indent="0" lvl="0" marL="0" rtl="0" algn="l">
              <a:lnSpc>
                <a:spcPct val="90000"/>
              </a:lnSpc>
              <a:spcBef>
                <a:spcPts val="1500"/>
              </a:spcBef>
              <a:spcAft>
                <a:spcPts val="0"/>
              </a:spcAft>
              <a:buClr>
                <a:schemeClr val="dk1"/>
              </a:buClr>
              <a:buSzPts val="4200"/>
              <a:buNone/>
            </a:pPr>
            <a:r>
              <a:t/>
            </a:r>
            <a:endParaRPr b="1" i="1"/>
          </a:p>
          <a:p>
            <a:pPr indent="0" lvl="0" marL="0" rtl="0" algn="l">
              <a:lnSpc>
                <a:spcPct val="90000"/>
              </a:lnSpc>
              <a:spcBef>
                <a:spcPts val="1500"/>
              </a:spcBef>
              <a:spcAft>
                <a:spcPts val="0"/>
              </a:spcAft>
              <a:buClr>
                <a:schemeClr val="dk1"/>
              </a:buClr>
              <a:buSzPts val="4200"/>
              <a:buNone/>
            </a:pPr>
            <a:r>
              <a:t/>
            </a:r>
            <a:endParaRPr/>
          </a:p>
        </p:txBody>
      </p:sp>
      <p:pic>
        <p:nvPicPr>
          <p:cNvPr descr="A screenshot of a cell phone&#10;&#10;Description automatically generated" id="189" name="Google Shape;189;p26"/>
          <p:cNvPicPr preferRelativeResize="0"/>
          <p:nvPr/>
        </p:nvPicPr>
        <p:blipFill rotWithShape="1">
          <a:blip r:embed="rId3">
            <a:alphaModFix/>
          </a:blip>
          <a:srcRect b="0" l="0" r="0" t="0"/>
          <a:stretch/>
        </p:blipFill>
        <p:spPr>
          <a:xfrm>
            <a:off x="12269735" y="3736446"/>
            <a:ext cx="4833142" cy="6858000"/>
          </a:xfrm>
          <a:prstGeom prst="rect">
            <a:avLst/>
          </a:prstGeom>
          <a:noFill/>
          <a:ln cap="flat" cmpd="sng" w="25400">
            <a:solidFill>
              <a:srgbClr val="00B0F0"/>
            </a:solidFill>
            <a:prstDash val="solid"/>
            <a:round/>
            <a:headEnd len="sm" w="sm" type="none"/>
            <a:tailEnd len="sm" w="sm" type="none"/>
          </a:ln>
        </p:spPr>
      </p:pic>
      <p:pic>
        <p:nvPicPr>
          <p:cNvPr descr="A screenshot of a cell phone&#10;&#10;Description automatically generated" id="190" name="Google Shape;190;p26"/>
          <p:cNvPicPr preferRelativeResize="0"/>
          <p:nvPr/>
        </p:nvPicPr>
        <p:blipFill rotWithShape="1">
          <a:blip r:embed="rId4">
            <a:alphaModFix/>
          </a:blip>
          <a:srcRect b="0" l="0" r="0" t="0"/>
          <a:stretch/>
        </p:blipFill>
        <p:spPr>
          <a:xfrm>
            <a:off x="10058400" y="2468880"/>
            <a:ext cx="4836695" cy="6858000"/>
          </a:xfrm>
          <a:prstGeom prst="rect">
            <a:avLst/>
          </a:prstGeom>
          <a:noFill/>
          <a:ln cap="flat" cmpd="sng" w="25400">
            <a:solidFill>
              <a:srgbClr val="00B0F0"/>
            </a:solidFill>
            <a:prstDash val="solid"/>
            <a:round/>
            <a:headEnd len="sm" w="sm" type="none"/>
            <a:tailEnd len="sm" w="sm" type="none"/>
          </a:ln>
        </p:spPr>
      </p:pic>
      <p:pic>
        <p:nvPicPr>
          <p:cNvPr descr="A screenshot of a cell phone&#10;&#10;Description automatically generated" id="191" name="Google Shape;191;p26"/>
          <p:cNvPicPr preferRelativeResize="0"/>
          <p:nvPr/>
        </p:nvPicPr>
        <p:blipFill rotWithShape="1">
          <a:blip r:embed="rId5">
            <a:alphaModFix/>
          </a:blip>
          <a:srcRect b="0" l="0" r="0" t="0"/>
          <a:stretch/>
        </p:blipFill>
        <p:spPr>
          <a:xfrm>
            <a:off x="8497572" y="1201314"/>
            <a:ext cx="4807258" cy="6858000"/>
          </a:xfrm>
          <a:prstGeom prst="rect">
            <a:avLst/>
          </a:prstGeom>
          <a:noFill/>
          <a:ln cap="flat" cmpd="sng" w="25400">
            <a:solidFill>
              <a:srgbClr val="00B0F0"/>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descr="A close up of a logo&#10;&#10;Description automatically generated" id="197" name="Google Shape;197;p27"/>
          <p:cNvPicPr preferRelativeResize="0"/>
          <p:nvPr/>
        </p:nvPicPr>
        <p:blipFill rotWithShape="1">
          <a:blip r:embed="rId3">
            <a:alphaModFix/>
          </a:blip>
          <a:srcRect b="0" l="0" r="0" t="0"/>
          <a:stretch/>
        </p:blipFill>
        <p:spPr>
          <a:xfrm>
            <a:off x="-954156" y="-1008583"/>
            <a:ext cx="20196313" cy="13447166"/>
          </a:xfrm>
          <a:prstGeom prst="rect">
            <a:avLst/>
          </a:prstGeom>
          <a:noFill/>
          <a:ln>
            <a:noFill/>
          </a:ln>
        </p:spPr>
      </p:pic>
      <p:sp>
        <p:nvSpPr>
          <p:cNvPr id="198" name="Google Shape;198;p27"/>
          <p:cNvSpPr txBox="1"/>
          <p:nvPr>
            <p:ph type="title"/>
          </p:nvPr>
        </p:nvSpPr>
        <p:spPr>
          <a:xfrm>
            <a:off x="1371600" y="6629400"/>
            <a:ext cx="15798799" cy="306487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Arial"/>
              <a:buNone/>
            </a:pPr>
            <a:r>
              <a:rPr b="1" lang="en-US" sz="5400">
                <a:solidFill>
                  <a:schemeClr val="lt1"/>
                </a:solidFill>
                <a:latin typeface="Arial"/>
                <a:ea typeface="Arial"/>
                <a:cs typeface="Arial"/>
                <a:sym typeface="Arial"/>
              </a:rPr>
              <a:t>3.3 Support and structure for Adolescent Circles: Eight Session Steps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descr="A close up of a logo&#10;&#10;Description automatically generated" id="204" name="Google Shape;204;p28"/>
          <p:cNvPicPr preferRelativeResize="0"/>
          <p:nvPr/>
        </p:nvPicPr>
        <p:blipFill rotWithShape="1">
          <a:blip r:embed="rId3">
            <a:alphaModFix/>
          </a:blip>
          <a:srcRect b="0" l="0" r="0" t="0"/>
          <a:stretch/>
        </p:blipFill>
        <p:spPr>
          <a:xfrm>
            <a:off x="10451325" y="1016197"/>
            <a:ext cx="7997781" cy="8229600"/>
          </a:xfrm>
          <a:prstGeom prst="rect">
            <a:avLst/>
          </a:prstGeom>
          <a:noFill/>
          <a:ln>
            <a:noFill/>
          </a:ln>
        </p:spPr>
      </p:pic>
      <p:sp>
        <p:nvSpPr>
          <p:cNvPr id="205" name="Google Shape;205;p28"/>
          <p:cNvSpPr txBox="1"/>
          <p:nvPr>
            <p:ph idx="1" type="body"/>
          </p:nvPr>
        </p:nvSpPr>
        <p:spPr>
          <a:xfrm>
            <a:off x="1083127" y="8248247"/>
            <a:ext cx="11065329" cy="725223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0F0"/>
              </a:buClr>
              <a:buSzPts val="5400"/>
              <a:buNone/>
            </a:pPr>
            <a:r>
              <a:rPr b="1" lang="en-US" sz="5400">
                <a:solidFill>
                  <a:srgbClr val="00B0F0"/>
                </a:solidFill>
                <a:latin typeface="Arial"/>
                <a:ea typeface="Arial"/>
                <a:cs typeface="Arial"/>
                <a:sym typeface="Arial"/>
              </a:rPr>
              <a:t>Recommendation:</a:t>
            </a:r>
            <a:endParaRPr/>
          </a:p>
          <a:p>
            <a:pPr indent="0" lvl="0" marL="0" rtl="0" algn="l">
              <a:lnSpc>
                <a:spcPct val="90000"/>
              </a:lnSpc>
              <a:spcBef>
                <a:spcPts val="1500"/>
              </a:spcBef>
              <a:spcAft>
                <a:spcPts val="0"/>
              </a:spcAft>
              <a:buClr>
                <a:schemeClr val="dk1"/>
              </a:buClr>
              <a:buSzPts val="4200"/>
              <a:buNone/>
            </a:pPr>
            <a:r>
              <a:rPr b="1" lang="en-US"/>
              <a:t>Plan activity sessions for adolescent circles that include with consistent, predictable steps.</a:t>
            </a:r>
            <a:endParaRPr/>
          </a:p>
        </p:txBody>
      </p:sp>
      <p:sp>
        <p:nvSpPr>
          <p:cNvPr id="206" name="Google Shape;206;p28"/>
          <p:cNvSpPr txBox="1"/>
          <p:nvPr/>
        </p:nvSpPr>
        <p:spPr>
          <a:xfrm>
            <a:off x="12091391" y="8825298"/>
            <a:ext cx="4528915"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7F7F7F"/>
                </a:solidFill>
                <a:latin typeface="Arial"/>
                <a:ea typeface="Arial"/>
                <a:cs typeface="Arial"/>
                <a:sym typeface="Arial"/>
              </a:rPr>
              <a:t>Provide structure and support</a:t>
            </a:r>
            <a:endParaRPr/>
          </a:p>
        </p:txBody>
      </p:sp>
      <p:sp>
        <p:nvSpPr>
          <p:cNvPr id="207" name="Google Shape;207;p28"/>
          <p:cNvSpPr txBox="1"/>
          <p:nvPr/>
        </p:nvSpPr>
        <p:spPr>
          <a:xfrm>
            <a:off x="1083127" y="942704"/>
            <a:ext cx="8910999" cy="6696361"/>
          </a:xfrm>
          <a:prstGeom prst="rect">
            <a:avLst/>
          </a:prstGeom>
          <a:solidFill>
            <a:srgbClr val="F2F2F2"/>
          </a:solidFill>
          <a:ln cap="flat" cmpd="sng" w="50800">
            <a:solidFill>
              <a:schemeClr val="dk1"/>
            </a:solidFill>
            <a:prstDash val="solid"/>
            <a:round/>
            <a:headEnd len="sm" w="sm" type="none"/>
            <a:tailEnd len="sm" w="sm" type="none"/>
          </a:ln>
        </p:spPr>
        <p:txBody>
          <a:bodyPr anchorCtr="0" anchor="t" bIns="457200" lIns="457200" spcFirstLastPara="1" rIns="457200" wrap="square" tIns="457200">
            <a:normAutofit/>
          </a:bodyPr>
          <a:lstStyle/>
          <a:p>
            <a:pPr indent="0" lvl="0" marL="0" marR="0" rtl="0" algn="l">
              <a:lnSpc>
                <a:spcPct val="90000"/>
              </a:lnSpc>
              <a:spcBef>
                <a:spcPts val="0"/>
              </a:spcBef>
              <a:spcAft>
                <a:spcPts val="0"/>
              </a:spcAft>
              <a:buClr>
                <a:srgbClr val="00B0F0"/>
              </a:buClr>
              <a:buSzPts val="4000"/>
              <a:buFont typeface="Arial"/>
              <a:buNone/>
            </a:pPr>
            <a:r>
              <a:rPr b="1" lang="en-US" sz="4000">
                <a:solidFill>
                  <a:srgbClr val="00B0F0"/>
                </a:solidFill>
                <a:latin typeface="Arial"/>
                <a:ea typeface="Arial"/>
                <a:cs typeface="Arial"/>
                <a:sym typeface="Arial"/>
              </a:rPr>
              <a:t>Discussion: </a:t>
            </a:r>
            <a:endParaRPr b="1" sz="4000">
              <a:solidFill>
                <a:srgbClr val="00B0F0"/>
              </a:solidFill>
              <a:latin typeface="Arial"/>
              <a:ea typeface="Arial"/>
              <a:cs typeface="Arial"/>
              <a:sym typeface="Arial"/>
            </a:endParaRPr>
          </a:p>
          <a:p>
            <a:pPr indent="0" lvl="0" marL="0" marR="0" rtl="0" algn="l">
              <a:lnSpc>
                <a:spcPct val="90000"/>
              </a:lnSpc>
              <a:spcBef>
                <a:spcPts val="1500"/>
              </a:spcBef>
              <a:spcAft>
                <a:spcPts val="0"/>
              </a:spcAft>
              <a:buClr>
                <a:schemeClr val="dk1"/>
              </a:buClr>
              <a:buSzPts val="2400"/>
              <a:buFont typeface="Arial"/>
              <a:buNone/>
            </a:pPr>
            <a:r>
              <a:rPr i="1" lang="en-US" sz="2400">
                <a:solidFill>
                  <a:schemeClr val="dk1"/>
                </a:solidFill>
                <a:latin typeface="Calibri"/>
                <a:ea typeface="Calibri"/>
                <a:cs typeface="Calibri"/>
                <a:sym typeface="Calibri"/>
              </a:rPr>
              <a:t>(These questions will be especially relevant for anyone who has worked as a teacher or facilitator directly with a group of adolescents, on this or any other programme.)</a:t>
            </a:r>
            <a:endParaRPr/>
          </a:p>
          <a:p>
            <a:pPr indent="-342900" lvl="0" marL="342900" marR="0" rtl="0" algn="l">
              <a:lnSpc>
                <a:spcPct val="90000"/>
              </a:lnSpc>
              <a:spcBef>
                <a:spcPts val="1500"/>
              </a:spcBef>
              <a:spcAft>
                <a:spcPts val="0"/>
              </a:spcAft>
              <a:buClr>
                <a:schemeClr val="dk1"/>
              </a:buClr>
              <a:buSzPts val="4200"/>
              <a:buFont typeface="Arial"/>
              <a:buChar char="•"/>
            </a:pPr>
            <a:r>
              <a:rPr lang="en-US" sz="4200">
                <a:solidFill>
                  <a:schemeClr val="dk1"/>
                </a:solidFill>
                <a:latin typeface="Calibri"/>
                <a:ea typeface="Calibri"/>
                <a:cs typeface="Calibri"/>
                <a:sym typeface="Calibri"/>
              </a:rPr>
              <a:t>As a facilitator, is this already part of how you plan sessions? What steps do you include in each session?</a:t>
            </a:r>
            <a:endParaRPr/>
          </a:p>
          <a:p>
            <a:pPr indent="-342900" lvl="0" marL="342900" marR="0" rtl="0" algn="l">
              <a:lnSpc>
                <a:spcPct val="90000"/>
              </a:lnSpc>
              <a:spcBef>
                <a:spcPts val="1500"/>
              </a:spcBef>
              <a:spcAft>
                <a:spcPts val="0"/>
              </a:spcAft>
              <a:buClr>
                <a:schemeClr val="dk1"/>
              </a:buClr>
              <a:buSzPts val="4200"/>
              <a:buFont typeface="Arial"/>
              <a:buChar char="•"/>
            </a:pPr>
            <a:r>
              <a:rPr lang="en-US" sz="4200">
                <a:solidFill>
                  <a:schemeClr val="dk1"/>
                </a:solidFill>
                <a:latin typeface="Calibri"/>
                <a:ea typeface="Calibri"/>
                <a:cs typeface="Calibri"/>
                <a:sym typeface="Calibri"/>
              </a:rPr>
              <a:t>If so, what benefit does this structure have for adolescents?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9"/>
          <p:cNvSpPr txBox="1"/>
          <p:nvPr/>
        </p:nvSpPr>
        <p:spPr>
          <a:xfrm>
            <a:off x="1166095" y="6670950"/>
            <a:ext cx="16061636" cy="41406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00B0F0"/>
                </a:solidFill>
                <a:latin typeface="Arial"/>
                <a:ea typeface="Arial"/>
                <a:cs typeface="Arial"/>
                <a:sym typeface="Arial"/>
              </a:rPr>
              <a:t>Session steps:</a:t>
            </a:r>
            <a:endParaRPr sz="2507">
              <a:solidFill>
                <a:schemeClr val="dk1"/>
              </a:solidFill>
              <a:latin typeface="Calibri"/>
              <a:ea typeface="Calibri"/>
              <a:cs typeface="Calibri"/>
              <a:sym typeface="Calibri"/>
            </a:endParaRPr>
          </a:p>
          <a:p>
            <a:pPr indent="0" lvl="0" marL="0" marR="0" rtl="0" algn="l">
              <a:spcBef>
                <a:spcPts val="1200"/>
              </a:spcBef>
              <a:spcAft>
                <a:spcPts val="0"/>
              </a:spcAft>
              <a:buNone/>
            </a:pPr>
            <a:r>
              <a:rPr lang="en-US" sz="3600">
                <a:solidFill>
                  <a:schemeClr val="dk1"/>
                </a:solidFill>
                <a:latin typeface="Calibri"/>
                <a:ea typeface="Calibri"/>
                <a:cs typeface="Calibri"/>
                <a:sym typeface="Calibri"/>
              </a:rPr>
              <a:t>….Create structure, routine and predictability to support adolescents</a:t>
            </a:r>
            <a:endParaRPr/>
          </a:p>
          <a:p>
            <a:pPr indent="0" lvl="0" marL="0" marR="0" rtl="0" algn="l">
              <a:spcBef>
                <a:spcPts val="1200"/>
              </a:spcBef>
              <a:spcAft>
                <a:spcPts val="0"/>
              </a:spcAft>
              <a:buNone/>
            </a:pPr>
            <a:r>
              <a:rPr lang="en-US" sz="3600">
                <a:solidFill>
                  <a:schemeClr val="dk1"/>
                </a:solidFill>
                <a:latin typeface="Calibri"/>
                <a:ea typeface="Calibri"/>
                <a:cs typeface="Calibri"/>
                <a:sym typeface="Calibri"/>
              </a:rPr>
              <a:t>….Give facilitators a chance to monitor adolescents’ progress and listen to their perspectives and experiences</a:t>
            </a:r>
            <a:endParaRPr/>
          </a:p>
          <a:p>
            <a:pPr indent="0" lvl="0" marL="0" marR="0" rtl="0" algn="l">
              <a:spcBef>
                <a:spcPts val="1200"/>
              </a:spcBef>
              <a:spcAft>
                <a:spcPts val="0"/>
              </a:spcAft>
              <a:buNone/>
            </a:pPr>
            <a:r>
              <a:rPr lang="en-US" sz="3600">
                <a:solidFill>
                  <a:schemeClr val="dk1"/>
                </a:solidFill>
                <a:latin typeface="Calibri"/>
                <a:ea typeface="Calibri"/>
                <a:cs typeface="Calibri"/>
                <a:sym typeface="Calibri"/>
              </a:rPr>
              <a:t>…Should create a comfortable flow, but should not be used too rigidly.</a:t>
            </a:r>
            <a:endParaRPr/>
          </a:p>
          <a:p>
            <a:pPr indent="0" lvl="0" marL="0" marR="0" rtl="0" algn="l">
              <a:spcBef>
                <a:spcPts val="1200"/>
              </a:spcBef>
              <a:spcAft>
                <a:spcPts val="0"/>
              </a:spcAft>
              <a:buNone/>
            </a:pPr>
            <a:r>
              <a:t/>
            </a:r>
            <a:endParaRPr sz="2507">
              <a:solidFill>
                <a:schemeClr val="dk1"/>
              </a:solidFill>
              <a:latin typeface="Calibri"/>
              <a:ea typeface="Calibri"/>
              <a:cs typeface="Calibri"/>
              <a:sym typeface="Calibri"/>
            </a:endParaRPr>
          </a:p>
        </p:txBody>
      </p:sp>
      <p:pic>
        <p:nvPicPr>
          <p:cNvPr descr="A screenshot of a cell phone&#10;&#10;Description automatically generated" id="214" name="Google Shape;214;p29"/>
          <p:cNvPicPr preferRelativeResize="0"/>
          <p:nvPr/>
        </p:nvPicPr>
        <p:blipFill rotWithShape="1">
          <a:blip r:embed="rId3">
            <a:alphaModFix/>
          </a:blip>
          <a:srcRect b="0" l="0" r="0" t="0"/>
          <a:stretch/>
        </p:blipFill>
        <p:spPr>
          <a:xfrm>
            <a:off x="2446020" y="813615"/>
            <a:ext cx="6537960" cy="4512310"/>
          </a:xfrm>
          <a:prstGeom prst="rect">
            <a:avLst/>
          </a:prstGeom>
          <a:noFill/>
          <a:ln>
            <a:noFill/>
          </a:ln>
        </p:spPr>
      </p:pic>
      <p:pic>
        <p:nvPicPr>
          <p:cNvPr descr="A picture containing knife&#10;&#10;Description automatically generated" id="215" name="Google Shape;215;p29"/>
          <p:cNvPicPr preferRelativeResize="0"/>
          <p:nvPr/>
        </p:nvPicPr>
        <p:blipFill rotWithShape="1">
          <a:blip r:embed="rId4">
            <a:alphaModFix/>
          </a:blip>
          <a:srcRect b="0" l="0" r="0" t="0"/>
          <a:stretch/>
        </p:blipFill>
        <p:spPr>
          <a:xfrm>
            <a:off x="2354036" y="5006784"/>
            <a:ext cx="6565900" cy="1355090"/>
          </a:xfrm>
          <a:prstGeom prst="rect">
            <a:avLst/>
          </a:prstGeom>
          <a:noFill/>
          <a:ln>
            <a:noFill/>
          </a:ln>
        </p:spPr>
      </p:pic>
      <p:pic>
        <p:nvPicPr>
          <p:cNvPr descr="A screenshot of a cell phone&#10;&#10;Description automatically generated" id="216" name="Google Shape;216;p29"/>
          <p:cNvPicPr preferRelativeResize="0"/>
          <p:nvPr/>
        </p:nvPicPr>
        <p:blipFill rotWithShape="1">
          <a:blip r:embed="rId5">
            <a:alphaModFix/>
          </a:blip>
          <a:srcRect b="0" l="0" r="0" t="0"/>
          <a:stretch/>
        </p:blipFill>
        <p:spPr>
          <a:xfrm>
            <a:off x="8651213" y="822498"/>
            <a:ext cx="6468110" cy="5937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descr="A screenshot of a cell phone&#10;&#10;Description automatically generated" id="222" name="Google Shape;222;p30"/>
          <p:cNvPicPr preferRelativeResize="0"/>
          <p:nvPr/>
        </p:nvPicPr>
        <p:blipFill rotWithShape="1">
          <a:blip r:embed="rId3">
            <a:alphaModFix/>
          </a:blip>
          <a:srcRect b="0" l="0" r="0" t="0"/>
          <a:stretch/>
        </p:blipFill>
        <p:spPr>
          <a:xfrm>
            <a:off x="3038349" y="304315"/>
            <a:ext cx="11704227" cy="8077917"/>
          </a:xfrm>
          <a:prstGeom prst="rect">
            <a:avLst/>
          </a:prstGeom>
          <a:noFill/>
          <a:ln>
            <a:noFill/>
          </a:ln>
        </p:spPr>
      </p:pic>
      <p:pic>
        <p:nvPicPr>
          <p:cNvPr descr="A picture containing knife&#10;&#10;Description automatically generated" id="223" name="Google Shape;223;p30"/>
          <p:cNvPicPr preferRelativeResize="0"/>
          <p:nvPr/>
        </p:nvPicPr>
        <p:blipFill rotWithShape="1">
          <a:blip r:embed="rId4">
            <a:alphaModFix/>
          </a:blip>
          <a:srcRect b="0" l="0" r="0" t="0"/>
          <a:stretch/>
        </p:blipFill>
        <p:spPr>
          <a:xfrm>
            <a:off x="3013339" y="7991755"/>
            <a:ext cx="11754246" cy="24258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descr="A screenshot of a cell phone&#10;&#10;Description automatically generated" id="229" name="Google Shape;229;p31"/>
          <p:cNvPicPr preferRelativeResize="0"/>
          <p:nvPr/>
        </p:nvPicPr>
        <p:blipFill rotWithShape="1">
          <a:blip r:embed="rId3">
            <a:alphaModFix/>
          </a:blip>
          <a:srcRect b="0" l="0" r="0" t="0"/>
          <a:stretch/>
        </p:blipFill>
        <p:spPr>
          <a:xfrm>
            <a:off x="4098939" y="1084004"/>
            <a:ext cx="10090123" cy="926199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A close up of a logo&#10;&#10;Description automatically generated" id="97" name="Google Shape;97;p14"/>
          <p:cNvPicPr preferRelativeResize="0"/>
          <p:nvPr/>
        </p:nvPicPr>
        <p:blipFill rotWithShape="1">
          <a:blip r:embed="rId3">
            <a:alphaModFix/>
          </a:blip>
          <a:srcRect b="0" l="0" r="0" t="0"/>
          <a:stretch/>
        </p:blipFill>
        <p:spPr>
          <a:xfrm>
            <a:off x="-954156" y="-1008583"/>
            <a:ext cx="20196313" cy="13447166"/>
          </a:xfrm>
          <a:prstGeom prst="rect">
            <a:avLst/>
          </a:prstGeom>
          <a:noFill/>
          <a:ln>
            <a:noFill/>
          </a:ln>
        </p:spPr>
      </p:pic>
      <p:sp>
        <p:nvSpPr>
          <p:cNvPr id="98" name="Google Shape;98;p14"/>
          <p:cNvSpPr txBox="1"/>
          <p:nvPr>
            <p:ph type="title"/>
          </p:nvPr>
        </p:nvSpPr>
        <p:spPr>
          <a:xfrm>
            <a:off x="1948067" y="6629400"/>
            <a:ext cx="14391861" cy="306487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Arial"/>
              <a:buNone/>
            </a:pPr>
            <a:r>
              <a:rPr b="1" lang="en-US" sz="5400">
                <a:solidFill>
                  <a:schemeClr val="lt1"/>
                </a:solidFill>
                <a:latin typeface="Arial"/>
                <a:ea typeface="Arial"/>
                <a:cs typeface="Arial"/>
                <a:sym typeface="Arial"/>
              </a:rPr>
              <a:t>3.1 Forming strong, inclusive Adolescent Circles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descr="A close up of a logo&#10;&#10;Description automatically generated" id="235" name="Google Shape;235;p32"/>
          <p:cNvPicPr preferRelativeResize="0"/>
          <p:nvPr/>
        </p:nvPicPr>
        <p:blipFill rotWithShape="1">
          <a:blip r:embed="rId3">
            <a:alphaModFix/>
          </a:blip>
          <a:srcRect b="0" l="0" r="0" t="0"/>
          <a:stretch/>
        </p:blipFill>
        <p:spPr>
          <a:xfrm>
            <a:off x="7738266" y="149533"/>
            <a:ext cx="4436600" cy="2756293"/>
          </a:xfrm>
          <a:prstGeom prst="rect">
            <a:avLst/>
          </a:prstGeom>
          <a:noFill/>
          <a:ln>
            <a:noFill/>
          </a:ln>
        </p:spPr>
      </p:pic>
      <p:sp>
        <p:nvSpPr>
          <p:cNvPr id="236" name="Google Shape;236;p32"/>
          <p:cNvSpPr txBox="1"/>
          <p:nvPr/>
        </p:nvSpPr>
        <p:spPr>
          <a:xfrm>
            <a:off x="1311965" y="8060634"/>
            <a:ext cx="8910999" cy="20213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507">
                <a:solidFill>
                  <a:srgbClr val="00B0F0"/>
                </a:solidFill>
                <a:latin typeface="Arial"/>
                <a:ea typeface="Arial"/>
                <a:cs typeface="Arial"/>
                <a:sym typeface="Arial"/>
              </a:rPr>
              <a:t>Reminder: </a:t>
            </a:r>
            <a:r>
              <a:rPr lang="en-US" sz="2507">
                <a:solidFill>
                  <a:schemeClr val="dk1"/>
                </a:solidFill>
                <a:latin typeface="Calibri"/>
                <a:ea typeface="Calibri"/>
                <a:cs typeface="Calibri"/>
                <a:sym typeface="Calibri"/>
              </a:rPr>
              <a:t>Structure does not mean lecture. Sessions can include periods of time for adolescents to practice or work on projects individually, or work together on group projects without direct guidance from the facilitator, especially in the challenge step. </a:t>
            </a:r>
            <a:endParaRPr/>
          </a:p>
          <a:p>
            <a:pPr indent="0" lvl="0" marL="0" marR="0" rtl="0" algn="l">
              <a:spcBef>
                <a:spcPts val="0"/>
              </a:spcBef>
              <a:spcAft>
                <a:spcPts val="0"/>
              </a:spcAft>
              <a:buNone/>
            </a:pPr>
            <a:r>
              <a:t/>
            </a:r>
            <a:endParaRPr sz="2507">
              <a:solidFill>
                <a:schemeClr val="dk1"/>
              </a:solidFill>
              <a:latin typeface="Calibri"/>
              <a:ea typeface="Calibri"/>
              <a:cs typeface="Calibri"/>
              <a:sym typeface="Calibri"/>
            </a:endParaRPr>
          </a:p>
        </p:txBody>
      </p:sp>
      <p:sp>
        <p:nvSpPr>
          <p:cNvPr id="237" name="Google Shape;237;p32"/>
          <p:cNvSpPr txBox="1"/>
          <p:nvPr/>
        </p:nvSpPr>
        <p:spPr>
          <a:xfrm>
            <a:off x="1311965" y="1459175"/>
            <a:ext cx="8910999" cy="6172244"/>
          </a:xfrm>
          <a:prstGeom prst="rect">
            <a:avLst/>
          </a:prstGeom>
          <a:solidFill>
            <a:srgbClr val="F2F2F2"/>
          </a:solidFill>
          <a:ln cap="flat" cmpd="sng" w="50800">
            <a:solidFill>
              <a:schemeClr val="dk1"/>
            </a:solidFill>
            <a:prstDash val="solid"/>
            <a:round/>
            <a:headEnd len="sm" w="sm" type="none"/>
            <a:tailEnd len="sm" w="sm" type="none"/>
          </a:ln>
        </p:spPr>
        <p:txBody>
          <a:bodyPr anchorCtr="0" anchor="t" bIns="457200" lIns="457200" spcFirstLastPara="1" rIns="457200" wrap="square" tIns="457200">
            <a:normAutofit/>
          </a:bodyPr>
          <a:lstStyle/>
          <a:p>
            <a:pPr indent="0" lvl="0" marL="0" marR="0" rtl="0" algn="l">
              <a:lnSpc>
                <a:spcPct val="90000"/>
              </a:lnSpc>
              <a:spcBef>
                <a:spcPts val="0"/>
              </a:spcBef>
              <a:spcAft>
                <a:spcPts val="0"/>
              </a:spcAft>
              <a:buClr>
                <a:srgbClr val="00B0F0"/>
              </a:buClr>
              <a:buSzPts val="4000"/>
              <a:buFont typeface="Arial"/>
              <a:buNone/>
            </a:pPr>
            <a:r>
              <a:rPr b="1" lang="en-US" sz="4000">
                <a:solidFill>
                  <a:srgbClr val="00B0F0"/>
                </a:solidFill>
                <a:latin typeface="Arial"/>
                <a:ea typeface="Arial"/>
                <a:cs typeface="Arial"/>
                <a:sym typeface="Arial"/>
              </a:rPr>
              <a:t>Discussion: </a:t>
            </a:r>
            <a:endParaRPr b="1" sz="4000">
              <a:solidFill>
                <a:srgbClr val="00B0F0"/>
              </a:solidFill>
              <a:latin typeface="Arial"/>
              <a:ea typeface="Arial"/>
              <a:cs typeface="Arial"/>
              <a:sym typeface="Arial"/>
            </a:endParaRPr>
          </a:p>
          <a:p>
            <a:pPr indent="-342900" lvl="0" marL="342900" marR="0" rtl="0" algn="l">
              <a:lnSpc>
                <a:spcPct val="90000"/>
              </a:lnSpc>
              <a:spcBef>
                <a:spcPts val="1500"/>
              </a:spcBef>
              <a:spcAft>
                <a:spcPts val="0"/>
              </a:spcAft>
              <a:buClr>
                <a:schemeClr val="dk1"/>
              </a:buClr>
              <a:buSzPts val="4200"/>
              <a:buFont typeface="Arial"/>
              <a:buChar char="•"/>
            </a:pPr>
            <a:r>
              <a:rPr lang="en-US" sz="4200">
                <a:solidFill>
                  <a:schemeClr val="dk1"/>
                </a:solidFill>
                <a:latin typeface="Calibri"/>
                <a:ea typeface="Calibri"/>
                <a:cs typeface="Calibri"/>
                <a:sym typeface="Calibri"/>
              </a:rPr>
              <a:t>Which steps do you already include when planning sessions for adolescents?</a:t>
            </a:r>
            <a:endParaRPr/>
          </a:p>
          <a:p>
            <a:pPr indent="-342900" lvl="0" marL="342900" marR="0" rtl="0" algn="l">
              <a:lnSpc>
                <a:spcPct val="90000"/>
              </a:lnSpc>
              <a:spcBef>
                <a:spcPts val="1500"/>
              </a:spcBef>
              <a:spcAft>
                <a:spcPts val="0"/>
              </a:spcAft>
              <a:buClr>
                <a:schemeClr val="dk1"/>
              </a:buClr>
              <a:buSzPts val="4200"/>
              <a:buFont typeface="Arial"/>
              <a:buChar char="•"/>
            </a:pPr>
            <a:r>
              <a:rPr lang="en-US" sz="4200">
                <a:solidFill>
                  <a:schemeClr val="dk1"/>
                </a:solidFill>
                <a:latin typeface="Calibri"/>
                <a:ea typeface="Calibri"/>
                <a:cs typeface="Calibri"/>
                <a:sym typeface="Calibri"/>
              </a:rPr>
              <a:t>Which of the ‘Ten Key Approaches’ do you see reflected in this practice of consistently planning sessions using these eight steps?</a:t>
            </a:r>
            <a:endParaRPr/>
          </a:p>
        </p:txBody>
      </p:sp>
      <p:pic>
        <p:nvPicPr>
          <p:cNvPr descr="A close up of a logo&#10;&#10;Description automatically generated" id="238" name="Google Shape;238;p32"/>
          <p:cNvPicPr preferRelativeResize="0"/>
          <p:nvPr/>
        </p:nvPicPr>
        <p:blipFill rotWithShape="1">
          <a:blip r:embed="rId4">
            <a:alphaModFix/>
          </a:blip>
          <a:srcRect b="0" l="0" r="0" t="0"/>
          <a:stretch/>
        </p:blipFill>
        <p:spPr>
          <a:xfrm>
            <a:off x="13706626" y="330287"/>
            <a:ext cx="3907396" cy="4020654"/>
          </a:xfrm>
          <a:prstGeom prst="rect">
            <a:avLst/>
          </a:prstGeom>
          <a:noFill/>
          <a:ln>
            <a:noFill/>
          </a:ln>
        </p:spPr>
      </p:pic>
      <p:pic>
        <p:nvPicPr>
          <p:cNvPr descr="A close up of a logo&#10;&#10;Description automatically generated" id="239" name="Google Shape;239;p32"/>
          <p:cNvPicPr preferRelativeResize="0"/>
          <p:nvPr/>
        </p:nvPicPr>
        <p:blipFill rotWithShape="1">
          <a:blip r:embed="rId5">
            <a:alphaModFix/>
          </a:blip>
          <a:srcRect b="0" l="0" r="0" t="0"/>
          <a:stretch/>
        </p:blipFill>
        <p:spPr>
          <a:xfrm>
            <a:off x="10267108" y="7496702"/>
            <a:ext cx="4078652" cy="3760244"/>
          </a:xfrm>
          <a:prstGeom prst="rect">
            <a:avLst/>
          </a:prstGeom>
          <a:noFill/>
          <a:ln>
            <a:noFill/>
          </a:ln>
        </p:spPr>
      </p:pic>
      <p:pic>
        <p:nvPicPr>
          <p:cNvPr descr="A picture containing table&#10;&#10;Description automatically generated" id="240" name="Google Shape;240;p32"/>
          <p:cNvPicPr preferRelativeResize="0"/>
          <p:nvPr/>
        </p:nvPicPr>
        <p:blipFill rotWithShape="1">
          <a:blip r:embed="rId6">
            <a:alphaModFix/>
          </a:blip>
          <a:srcRect b="0" l="0" r="0" t="0"/>
          <a:stretch/>
        </p:blipFill>
        <p:spPr>
          <a:xfrm>
            <a:off x="14159425" y="4138554"/>
            <a:ext cx="3374807" cy="3023583"/>
          </a:xfrm>
          <a:prstGeom prst="rect">
            <a:avLst/>
          </a:prstGeom>
          <a:noFill/>
          <a:ln>
            <a:noFill/>
          </a:ln>
        </p:spPr>
      </p:pic>
      <p:pic>
        <p:nvPicPr>
          <p:cNvPr descr="A close up of a logo&#10;&#10;Description automatically generated" id="241" name="Google Shape;241;p32"/>
          <p:cNvPicPr preferRelativeResize="0"/>
          <p:nvPr/>
        </p:nvPicPr>
        <p:blipFill rotWithShape="1">
          <a:blip r:embed="rId7">
            <a:alphaModFix/>
          </a:blip>
          <a:srcRect b="0" l="0" r="0" t="0"/>
          <a:stretch/>
        </p:blipFill>
        <p:spPr>
          <a:xfrm>
            <a:off x="10403478" y="5351111"/>
            <a:ext cx="2495817" cy="2546238"/>
          </a:xfrm>
          <a:prstGeom prst="rect">
            <a:avLst/>
          </a:prstGeom>
          <a:noFill/>
          <a:ln>
            <a:noFill/>
          </a:ln>
        </p:spPr>
      </p:pic>
      <p:pic>
        <p:nvPicPr>
          <p:cNvPr descr="A wooden pole&#10;&#10;Description automatically generated" id="242" name="Google Shape;242;p32"/>
          <p:cNvPicPr preferRelativeResize="0"/>
          <p:nvPr/>
        </p:nvPicPr>
        <p:blipFill rotWithShape="1">
          <a:blip r:embed="rId8">
            <a:alphaModFix/>
          </a:blip>
          <a:srcRect b="0" l="0" r="0" t="0"/>
          <a:stretch/>
        </p:blipFill>
        <p:spPr>
          <a:xfrm>
            <a:off x="10875497" y="2340001"/>
            <a:ext cx="3374807" cy="3374807"/>
          </a:xfrm>
          <a:prstGeom prst="rect">
            <a:avLst/>
          </a:prstGeom>
          <a:noFill/>
          <a:ln>
            <a:noFill/>
          </a:ln>
        </p:spPr>
      </p:pic>
      <p:pic>
        <p:nvPicPr>
          <p:cNvPr descr="A picture containing drawing&#10;&#10;Description automatically generated" id="243" name="Google Shape;243;p32"/>
          <p:cNvPicPr preferRelativeResize="0"/>
          <p:nvPr/>
        </p:nvPicPr>
        <p:blipFill rotWithShape="1">
          <a:blip r:embed="rId9">
            <a:alphaModFix/>
          </a:blip>
          <a:srcRect b="0" l="0" r="0" t="0"/>
          <a:stretch/>
        </p:blipFill>
        <p:spPr>
          <a:xfrm>
            <a:off x="13589499" y="6867022"/>
            <a:ext cx="3794942" cy="376981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descr="A close up of a logo&#10;&#10;Description automatically generated" id="249" name="Google Shape;249;p33"/>
          <p:cNvPicPr preferRelativeResize="0"/>
          <p:nvPr/>
        </p:nvPicPr>
        <p:blipFill rotWithShape="1">
          <a:blip r:embed="rId3">
            <a:alphaModFix/>
          </a:blip>
          <a:srcRect b="0" l="0" r="0" t="0"/>
          <a:stretch/>
        </p:blipFill>
        <p:spPr>
          <a:xfrm>
            <a:off x="-954156" y="-1008583"/>
            <a:ext cx="20196313" cy="13447166"/>
          </a:xfrm>
          <a:prstGeom prst="rect">
            <a:avLst/>
          </a:prstGeom>
          <a:noFill/>
          <a:ln>
            <a:noFill/>
          </a:ln>
        </p:spPr>
      </p:pic>
      <p:sp>
        <p:nvSpPr>
          <p:cNvPr id="250" name="Google Shape;250;p33"/>
          <p:cNvSpPr txBox="1"/>
          <p:nvPr>
            <p:ph type="title"/>
          </p:nvPr>
        </p:nvSpPr>
        <p:spPr>
          <a:xfrm>
            <a:off x="1371600" y="6629400"/>
            <a:ext cx="15798799" cy="306487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Arial"/>
              <a:buNone/>
            </a:pPr>
            <a:r>
              <a:rPr b="1" lang="en-US" sz="5400">
                <a:solidFill>
                  <a:schemeClr val="lt1"/>
                </a:solidFill>
                <a:latin typeface="Arial"/>
                <a:ea typeface="Arial"/>
                <a:cs typeface="Arial"/>
                <a:sym typeface="Arial"/>
              </a:rPr>
              <a:t>3.4 Connect adolescents with support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descr="A wooden pole&#10;&#10;Description automatically generated" id="256" name="Google Shape;256;p34"/>
          <p:cNvPicPr preferRelativeResize="0"/>
          <p:nvPr/>
        </p:nvPicPr>
        <p:blipFill rotWithShape="1">
          <a:blip r:embed="rId3">
            <a:alphaModFix/>
          </a:blip>
          <a:srcRect b="0" l="0" r="0" t="0"/>
          <a:stretch/>
        </p:blipFill>
        <p:spPr>
          <a:xfrm>
            <a:off x="12489672" y="5568172"/>
            <a:ext cx="4020328" cy="4020328"/>
          </a:xfrm>
          <a:prstGeom prst="rect">
            <a:avLst/>
          </a:prstGeom>
          <a:noFill/>
          <a:ln>
            <a:noFill/>
          </a:ln>
        </p:spPr>
      </p:pic>
      <p:sp>
        <p:nvSpPr>
          <p:cNvPr id="257" name="Google Shape;257;p34"/>
          <p:cNvSpPr txBox="1"/>
          <p:nvPr/>
        </p:nvSpPr>
        <p:spPr>
          <a:xfrm>
            <a:off x="755516" y="1028700"/>
            <a:ext cx="9892820" cy="9413158"/>
          </a:xfrm>
          <a:prstGeom prst="rect">
            <a:avLst/>
          </a:prstGeom>
          <a:solidFill>
            <a:srgbClr val="F2F2F2"/>
          </a:solidFill>
          <a:ln cap="flat" cmpd="sng" w="50800">
            <a:solidFill>
              <a:schemeClr val="dk1"/>
            </a:solidFill>
            <a:prstDash val="solid"/>
            <a:round/>
            <a:headEnd len="sm" w="sm" type="none"/>
            <a:tailEnd len="sm" w="sm" type="none"/>
          </a:ln>
        </p:spPr>
        <p:txBody>
          <a:bodyPr anchorCtr="0" anchor="t" bIns="457200" lIns="457200" spcFirstLastPara="1" rIns="457200" wrap="square" tIns="457200">
            <a:normAutofit fontScale="62500" lnSpcReduction="20000"/>
          </a:bodyPr>
          <a:lstStyle/>
          <a:p>
            <a:pPr indent="0" lvl="0" marL="0" marR="0" rtl="0" algn="l">
              <a:lnSpc>
                <a:spcPct val="120000"/>
              </a:lnSpc>
              <a:spcBef>
                <a:spcPts val="0"/>
              </a:spcBef>
              <a:spcAft>
                <a:spcPts val="0"/>
              </a:spcAft>
              <a:buClr>
                <a:srgbClr val="00B0F0"/>
              </a:buClr>
              <a:buSzPct val="100000"/>
              <a:buFont typeface="Arial"/>
              <a:buNone/>
            </a:pPr>
            <a:r>
              <a:rPr b="1" lang="en-US" sz="6200">
                <a:solidFill>
                  <a:srgbClr val="00B0F0"/>
                </a:solidFill>
                <a:latin typeface="Arial"/>
                <a:ea typeface="Arial"/>
                <a:cs typeface="Arial"/>
                <a:sym typeface="Arial"/>
              </a:rPr>
              <a:t>Group work/action planning:</a:t>
            </a:r>
            <a:endParaRPr/>
          </a:p>
          <a:p>
            <a:pPr indent="0" lvl="0" marL="0" marR="0" rtl="0" algn="l">
              <a:lnSpc>
                <a:spcPct val="120000"/>
              </a:lnSpc>
              <a:spcBef>
                <a:spcPts val="1200"/>
              </a:spcBef>
              <a:spcAft>
                <a:spcPts val="0"/>
              </a:spcAft>
              <a:buClr>
                <a:schemeClr val="dk1"/>
              </a:buClr>
              <a:buSzPct val="100000"/>
              <a:buFont typeface="Arial"/>
              <a:buNone/>
            </a:pPr>
            <a:r>
              <a:rPr b="1" lang="en-US" sz="4600">
                <a:solidFill>
                  <a:schemeClr val="dk1"/>
                </a:solidFill>
                <a:latin typeface="Calibri"/>
                <a:ea typeface="Calibri"/>
                <a:cs typeface="Calibri"/>
                <a:sym typeface="Calibri"/>
              </a:rPr>
              <a:t>What support do adolescents in our programming context need?</a:t>
            </a:r>
            <a:endParaRPr/>
          </a:p>
          <a:p>
            <a:pPr indent="-914400" lvl="0" marL="914400" marR="0" rtl="0" algn="ctr">
              <a:lnSpc>
                <a:spcPct val="120000"/>
              </a:lnSpc>
              <a:spcBef>
                <a:spcPts val="1200"/>
              </a:spcBef>
              <a:spcAft>
                <a:spcPts val="0"/>
              </a:spcAft>
              <a:buClr>
                <a:schemeClr val="dk1"/>
              </a:buClr>
              <a:buSzPct val="100000"/>
              <a:buFont typeface="Calibri"/>
              <a:buAutoNum type="arabicParenR"/>
            </a:pPr>
            <a:r>
              <a:rPr lang="en-US" sz="4600">
                <a:solidFill>
                  <a:schemeClr val="dk1"/>
                </a:solidFill>
                <a:latin typeface="Calibri"/>
                <a:ea typeface="Calibri"/>
                <a:cs typeface="Calibri"/>
                <a:sym typeface="Calibri"/>
              </a:rPr>
              <a:t>Food, water and essential supplies</a:t>
            </a:r>
            <a:endParaRPr sz="4600">
              <a:solidFill>
                <a:schemeClr val="dk1"/>
              </a:solidFill>
              <a:latin typeface="Calibri"/>
              <a:ea typeface="Calibri"/>
              <a:cs typeface="Calibri"/>
              <a:sym typeface="Calibri"/>
            </a:endParaRPr>
          </a:p>
          <a:p>
            <a:pPr indent="-914400" lvl="0" marL="914400" marR="0" rtl="0" algn="ctr">
              <a:lnSpc>
                <a:spcPct val="120000"/>
              </a:lnSpc>
              <a:spcBef>
                <a:spcPts val="1200"/>
              </a:spcBef>
              <a:spcAft>
                <a:spcPts val="0"/>
              </a:spcAft>
              <a:buClr>
                <a:schemeClr val="dk1"/>
              </a:buClr>
              <a:buSzPct val="100000"/>
              <a:buFont typeface="Calibri"/>
              <a:buAutoNum type="arabicParenR"/>
            </a:pPr>
            <a:r>
              <a:rPr lang="en-US" sz="4600">
                <a:solidFill>
                  <a:schemeClr val="dk1"/>
                </a:solidFill>
                <a:latin typeface="Calibri"/>
                <a:ea typeface="Calibri"/>
                <a:cs typeface="Calibri"/>
                <a:sym typeface="Calibri"/>
              </a:rPr>
              <a:t>Health care services </a:t>
            </a:r>
            <a:endParaRPr sz="4600">
              <a:solidFill>
                <a:schemeClr val="dk1"/>
              </a:solidFill>
              <a:latin typeface="Calibri"/>
              <a:ea typeface="Calibri"/>
              <a:cs typeface="Calibri"/>
              <a:sym typeface="Calibri"/>
            </a:endParaRPr>
          </a:p>
          <a:p>
            <a:pPr indent="-742950" lvl="0" marL="742950" marR="0" rtl="0" algn="ctr">
              <a:lnSpc>
                <a:spcPct val="120000"/>
              </a:lnSpc>
              <a:spcBef>
                <a:spcPts val="1200"/>
              </a:spcBef>
              <a:spcAft>
                <a:spcPts val="0"/>
              </a:spcAft>
              <a:buClr>
                <a:schemeClr val="dk1"/>
              </a:buClr>
              <a:buSzPct val="100000"/>
              <a:buFont typeface="Calibri"/>
              <a:buAutoNum type="arabicParenR"/>
            </a:pPr>
            <a:r>
              <a:rPr lang="en-US" sz="4600">
                <a:solidFill>
                  <a:schemeClr val="dk1"/>
                </a:solidFill>
                <a:latin typeface="Calibri"/>
                <a:ea typeface="Calibri"/>
                <a:cs typeface="Calibri"/>
                <a:sym typeface="Calibri"/>
              </a:rPr>
              <a:t>Education, learning and information services</a:t>
            </a:r>
            <a:endParaRPr sz="4600">
              <a:solidFill>
                <a:schemeClr val="dk1"/>
              </a:solidFill>
              <a:latin typeface="Calibri"/>
              <a:ea typeface="Calibri"/>
              <a:cs typeface="Calibri"/>
              <a:sym typeface="Calibri"/>
            </a:endParaRPr>
          </a:p>
          <a:p>
            <a:pPr indent="-742950" lvl="0" marL="742950" marR="0" rtl="0" algn="ctr">
              <a:lnSpc>
                <a:spcPct val="120000"/>
              </a:lnSpc>
              <a:spcBef>
                <a:spcPts val="1200"/>
              </a:spcBef>
              <a:spcAft>
                <a:spcPts val="0"/>
              </a:spcAft>
              <a:buClr>
                <a:schemeClr val="dk1"/>
              </a:buClr>
              <a:buSzPct val="100000"/>
              <a:buFont typeface="Calibri"/>
              <a:buAutoNum type="arabicParenR"/>
            </a:pPr>
            <a:r>
              <a:rPr lang="en-US" sz="4600">
                <a:solidFill>
                  <a:schemeClr val="dk1"/>
                </a:solidFill>
                <a:latin typeface="Calibri"/>
                <a:ea typeface="Calibri"/>
                <a:cs typeface="Calibri"/>
                <a:sym typeface="Calibri"/>
              </a:rPr>
              <a:t>Protection and legal support</a:t>
            </a:r>
            <a:endParaRPr sz="4600">
              <a:solidFill>
                <a:schemeClr val="dk1"/>
              </a:solidFill>
              <a:latin typeface="Calibri"/>
              <a:ea typeface="Calibri"/>
              <a:cs typeface="Calibri"/>
              <a:sym typeface="Calibri"/>
            </a:endParaRPr>
          </a:p>
          <a:p>
            <a:pPr indent="-742950" lvl="0" marL="742950" marR="0" rtl="0" algn="ctr">
              <a:lnSpc>
                <a:spcPct val="120000"/>
              </a:lnSpc>
              <a:spcBef>
                <a:spcPts val="1200"/>
              </a:spcBef>
              <a:spcAft>
                <a:spcPts val="0"/>
              </a:spcAft>
              <a:buClr>
                <a:schemeClr val="dk1"/>
              </a:buClr>
              <a:buSzPct val="100000"/>
              <a:buFont typeface="Calibri"/>
              <a:buAutoNum type="arabicParenR"/>
            </a:pPr>
            <a:r>
              <a:rPr lang="en-US" sz="4600">
                <a:solidFill>
                  <a:schemeClr val="dk1"/>
                </a:solidFill>
                <a:latin typeface="Calibri"/>
                <a:ea typeface="Calibri"/>
                <a:cs typeface="Calibri"/>
                <a:sym typeface="Calibri"/>
              </a:rPr>
              <a:t>Arts, recreation and sports</a:t>
            </a:r>
            <a:endParaRPr sz="4600">
              <a:solidFill>
                <a:schemeClr val="dk1"/>
              </a:solidFill>
              <a:latin typeface="Calibri"/>
              <a:ea typeface="Calibri"/>
              <a:cs typeface="Calibri"/>
              <a:sym typeface="Calibri"/>
            </a:endParaRPr>
          </a:p>
          <a:p>
            <a:pPr indent="-742950" lvl="0" marL="742950" marR="0" rtl="0" algn="ctr">
              <a:lnSpc>
                <a:spcPct val="120000"/>
              </a:lnSpc>
              <a:spcBef>
                <a:spcPts val="1200"/>
              </a:spcBef>
              <a:spcAft>
                <a:spcPts val="0"/>
              </a:spcAft>
              <a:buClr>
                <a:schemeClr val="dk1"/>
              </a:buClr>
              <a:buSzPct val="100000"/>
              <a:buFont typeface="Calibri"/>
              <a:buAutoNum type="arabicParenR"/>
            </a:pPr>
            <a:r>
              <a:rPr lang="en-US" sz="4600">
                <a:solidFill>
                  <a:schemeClr val="dk1"/>
                </a:solidFill>
                <a:latin typeface="Calibri"/>
                <a:ea typeface="Calibri"/>
                <a:cs typeface="Calibri"/>
                <a:sym typeface="Calibri"/>
              </a:rPr>
              <a:t>Clubs and organizations </a:t>
            </a:r>
            <a:endParaRPr/>
          </a:p>
          <a:p>
            <a:pPr indent="0" lvl="0" marL="0" marR="0" rtl="0" algn="l">
              <a:lnSpc>
                <a:spcPct val="120000"/>
              </a:lnSpc>
              <a:spcBef>
                <a:spcPts val="1200"/>
              </a:spcBef>
              <a:spcAft>
                <a:spcPts val="0"/>
              </a:spcAft>
              <a:buClr>
                <a:schemeClr val="dk1"/>
              </a:buClr>
              <a:buSzPct val="100000"/>
              <a:buFont typeface="Arial"/>
              <a:buNone/>
            </a:pPr>
            <a:r>
              <a:rPr i="1" lang="en-US" sz="4600">
                <a:solidFill>
                  <a:schemeClr val="dk1"/>
                </a:solidFill>
                <a:latin typeface="Calibri"/>
                <a:ea typeface="Calibri"/>
                <a:cs typeface="Calibri"/>
                <a:sym typeface="Calibri"/>
              </a:rPr>
              <a:t>With respect to each of the above categories of service or support… </a:t>
            </a:r>
            <a:endParaRPr/>
          </a:p>
          <a:p>
            <a:pPr indent="-342900" lvl="0" marL="342900" marR="0" rtl="0" algn="l">
              <a:lnSpc>
                <a:spcPct val="120000"/>
              </a:lnSpc>
              <a:spcBef>
                <a:spcPts val="1200"/>
              </a:spcBef>
              <a:spcAft>
                <a:spcPts val="0"/>
              </a:spcAft>
              <a:buClr>
                <a:schemeClr val="dk1"/>
              </a:buClr>
              <a:buSzPct val="100000"/>
              <a:buFont typeface="Arial"/>
              <a:buChar char="•"/>
            </a:pPr>
            <a:r>
              <a:rPr lang="en-US" sz="4600">
                <a:solidFill>
                  <a:schemeClr val="dk1"/>
                </a:solidFill>
                <a:latin typeface="Calibri"/>
                <a:ea typeface="Calibri"/>
                <a:cs typeface="Calibri"/>
                <a:sym typeface="Calibri"/>
              </a:rPr>
              <a:t>What are the needs of adolescents in our programme contexts?</a:t>
            </a:r>
            <a:endParaRPr sz="4600">
              <a:solidFill>
                <a:schemeClr val="dk1"/>
              </a:solidFill>
              <a:latin typeface="Calibri"/>
              <a:ea typeface="Calibri"/>
              <a:cs typeface="Calibri"/>
              <a:sym typeface="Calibri"/>
            </a:endParaRPr>
          </a:p>
          <a:p>
            <a:pPr indent="-342900" lvl="0" marL="342900" marR="0" rtl="0" algn="l">
              <a:lnSpc>
                <a:spcPct val="120000"/>
              </a:lnSpc>
              <a:spcBef>
                <a:spcPts val="1200"/>
              </a:spcBef>
              <a:spcAft>
                <a:spcPts val="0"/>
              </a:spcAft>
              <a:buClr>
                <a:schemeClr val="dk1"/>
              </a:buClr>
              <a:buSzPct val="100000"/>
              <a:buFont typeface="Arial"/>
              <a:buChar char="•"/>
            </a:pPr>
            <a:r>
              <a:rPr lang="en-US" sz="4600">
                <a:solidFill>
                  <a:schemeClr val="dk1"/>
                </a:solidFill>
                <a:latin typeface="Calibri"/>
                <a:ea typeface="Calibri"/>
                <a:cs typeface="Calibri"/>
                <a:sym typeface="Calibri"/>
              </a:rPr>
              <a:t>What services or support are available for them? (Be as specific as possible!)</a:t>
            </a:r>
            <a:endParaRPr sz="4600">
              <a:solidFill>
                <a:schemeClr val="dk1"/>
              </a:solidFill>
              <a:latin typeface="Calibri"/>
              <a:ea typeface="Calibri"/>
              <a:cs typeface="Calibri"/>
              <a:sym typeface="Calibri"/>
            </a:endParaRPr>
          </a:p>
          <a:p>
            <a:pPr indent="-560387" lvl="0" marL="742950" marR="0" rtl="0" algn="ctr">
              <a:lnSpc>
                <a:spcPct val="120000"/>
              </a:lnSpc>
              <a:spcBef>
                <a:spcPts val="1200"/>
              </a:spcBef>
              <a:spcAft>
                <a:spcPts val="0"/>
              </a:spcAft>
              <a:buClr>
                <a:schemeClr val="dk1"/>
              </a:buClr>
              <a:buSzPct val="100000"/>
              <a:buFont typeface="Calibri"/>
              <a:buNone/>
            </a:pPr>
            <a:r>
              <a:t/>
            </a:r>
            <a:endParaRPr b="1" sz="4600">
              <a:solidFill>
                <a:schemeClr val="dk1"/>
              </a:solidFill>
              <a:latin typeface="Calibri"/>
              <a:ea typeface="Calibri"/>
              <a:cs typeface="Calibri"/>
              <a:sym typeface="Calibri"/>
            </a:endParaRPr>
          </a:p>
        </p:txBody>
      </p:sp>
      <p:pic>
        <p:nvPicPr>
          <p:cNvPr descr="A close up of a logo&#10;&#10;Description automatically generated" id="258" name="Google Shape;258;p34"/>
          <p:cNvPicPr preferRelativeResize="0"/>
          <p:nvPr/>
        </p:nvPicPr>
        <p:blipFill rotWithShape="1">
          <a:blip r:embed="rId4">
            <a:alphaModFix/>
          </a:blip>
          <a:srcRect b="0" l="0" r="0" t="0"/>
          <a:stretch/>
        </p:blipFill>
        <p:spPr>
          <a:xfrm>
            <a:off x="12885595" y="723901"/>
            <a:ext cx="3173689" cy="3265680"/>
          </a:xfrm>
          <a:prstGeom prst="rect">
            <a:avLst/>
          </a:prstGeom>
          <a:noFill/>
          <a:ln>
            <a:noFill/>
          </a:ln>
        </p:spPr>
      </p:pic>
      <p:sp>
        <p:nvSpPr>
          <p:cNvPr id="259" name="Google Shape;259;p34"/>
          <p:cNvSpPr txBox="1"/>
          <p:nvPr/>
        </p:nvSpPr>
        <p:spPr>
          <a:xfrm>
            <a:off x="12591272" y="3981215"/>
            <a:ext cx="3780867"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7F7F7F"/>
                </a:solidFill>
                <a:latin typeface="Arial"/>
                <a:ea typeface="Arial"/>
                <a:cs typeface="Arial"/>
                <a:sym typeface="Arial"/>
              </a:rPr>
              <a:t>Provide structure and support</a:t>
            </a:r>
            <a:endParaRPr/>
          </a:p>
        </p:txBody>
      </p:sp>
      <p:sp>
        <p:nvSpPr>
          <p:cNvPr id="260" name="Google Shape;260;p34"/>
          <p:cNvSpPr txBox="1"/>
          <p:nvPr/>
        </p:nvSpPr>
        <p:spPr>
          <a:xfrm>
            <a:off x="12540472" y="9416815"/>
            <a:ext cx="3780867"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7F7F7F"/>
                </a:solidFill>
                <a:latin typeface="Arial"/>
                <a:ea typeface="Arial"/>
                <a:cs typeface="Arial"/>
                <a:sym typeface="Arial"/>
              </a:rPr>
              <a:t>Build connections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descr="A wooden pole&#10;&#10;Description automatically generated" id="266" name="Google Shape;266;p35"/>
          <p:cNvPicPr preferRelativeResize="0"/>
          <p:nvPr/>
        </p:nvPicPr>
        <p:blipFill rotWithShape="1">
          <a:blip r:embed="rId3">
            <a:alphaModFix/>
          </a:blip>
          <a:srcRect b="0" l="0" r="0" t="0"/>
          <a:stretch/>
        </p:blipFill>
        <p:spPr>
          <a:xfrm>
            <a:off x="12489672" y="5568172"/>
            <a:ext cx="4020328" cy="4020328"/>
          </a:xfrm>
          <a:prstGeom prst="rect">
            <a:avLst/>
          </a:prstGeom>
          <a:noFill/>
          <a:ln>
            <a:noFill/>
          </a:ln>
        </p:spPr>
      </p:pic>
      <p:sp>
        <p:nvSpPr>
          <p:cNvPr id="267" name="Google Shape;267;p35"/>
          <p:cNvSpPr txBox="1"/>
          <p:nvPr/>
        </p:nvSpPr>
        <p:spPr>
          <a:xfrm>
            <a:off x="755516" y="1028700"/>
            <a:ext cx="9892820" cy="9413158"/>
          </a:xfrm>
          <a:prstGeom prst="rect">
            <a:avLst/>
          </a:prstGeom>
          <a:solidFill>
            <a:srgbClr val="F2F2F2"/>
          </a:solidFill>
          <a:ln cap="flat" cmpd="sng" w="50800">
            <a:solidFill>
              <a:schemeClr val="dk1"/>
            </a:solidFill>
            <a:prstDash val="solid"/>
            <a:round/>
            <a:headEnd len="sm" w="sm" type="none"/>
            <a:tailEnd len="sm" w="sm" type="none"/>
          </a:ln>
        </p:spPr>
        <p:txBody>
          <a:bodyPr anchorCtr="0" anchor="t" bIns="457200" lIns="457200" spcFirstLastPara="1" rIns="457200" wrap="square" tIns="457200">
            <a:normAutofit fontScale="62500" lnSpcReduction="20000"/>
          </a:bodyPr>
          <a:lstStyle/>
          <a:p>
            <a:pPr indent="0" lvl="0" marL="0" marR="0" rtl="0" algn="l">
              <a:lnSpc>
                <a:spcPct val="120000"/>
              </a:lnSpc>
              <a:spcBef>
                <a:spcPts val="0"/>
              </a:spcBef>
              <a:spcAft>
                <a:spcPts val="0"/>
              </a:spcAft>
              <a:buClr>
                <a:srgbClr val="00B0F0"/>
              </a:buClr>
              <a:buSzPct val="100000"/>
              <a:buFont typeface="Arial"/>
              <a:buNone/>
            </a:pPr>
            <a:r>
              <a:rPr b="1" lang="en-US" sz="6200">
                <a:solidFill>
                  <a:srgbClr val="00B0F0"/>
                </a:solidFill>
                <a:latin typeface="Arial"/>
                <a:ea typeface="Arial"/>
                <a:cs typeface="Arial"/>
                <a:sym typeface="Arial"/>
              </a:rPr>
              <a:t>Group work/action planning:</a:t>
            </a:r>
            <a:endParaRPr/>
          </a:p>
          <a:p>
            <a:pPr indent="0" lvl="0" marL="0" marR="0" rtl="0" algn="l">
              <a:lnSpc>
                <a:spcPct val="120000"/>
              </a:lnSpc>
              <a:spcBef>
                <a:spcPts val="1200"/>
              </a:spcBef>
              <a:spcAft>
                <a:spcPts val="0"/>
              </a:spcAft>
              <a:buClr>
                <a:schemeClr val="dk1"/>
              </a:buClr>
              <a:buSzPct val="100000"/>
              <a:buFont typeface="Arial"/>
              <a:buNone/>
            </a:pPr>
            <a:r>
              <a:rPr b="1" lang="en-US" sz="4600">
                <a:solidFill>
                  <a:schemeClr val="dk1"/>
                </a:solidFill>
                <a:latin typeface="Calibri"/>
                <a:ea typeface="Calibri"/>
                <a:cs typeface="Calibri"/>
                <a:sym typeface="Calibri"/>
              </a:rPr>
              <a:t>What support do adolescents in our programming context need? </a:t>
            </a:r>
            <a:endParaRPr/>
          </a:p>
          <a:p>
            <a:pPr indent="-742950" lvl="0" marL="742950" marR="0" rtl="0" algn="ctr">
              <a:lnSpc>
                <a:spcPct val="120000"/>
              </a:lnSpc>
              <a:spcBef>
                <a:spcPts val="1200"/>
              </a:spcBef>
              <a:spcAft>
                <a:spcPts val="0"/>
              </a:spcAft>
              <a:buClr>
                <a:schemeClr val="dk1"/>
              </a:buClr>
              <a:buSzPct val="100000"/>
              <a:buFont typeface="Calibri"/>
              <a:buAutoNum type="arabicParenR"/>
            </a:pPr>
            <a:r>
              <a:rPr lang="en-US" sz="4600">
                <a:solidFill>
                  <a:schemeClr val="dk1"/>
                </a:solidFill>
                <a:latin typeface="Calibri"/>
                <a:ea typeface="Calibri"/>
                <a:cs typeface="Calibri"/>
                <a:sym typeface="Calibri"/>
              </a:rPr>
              <a:t>Food, water and essential supplies</a:t>
            </a:r>
            <a:endParaRPr sz="4600">
              <a:solidFill>
                <a:schemeClr val="dk1"/>
              </a:solidFill>
              <a:latin typeface="Calibri"/>
              <a:ea typeface="Calibri"/>
              <a:cs typeface="Calibri"/>
              <a:sym typeface="Calibri"/>
            </a:endParaRPr>
          </a:p>
          <a:p>
            <a:pPr indent="-742950" lvl="0" marL="742950" marR="0" rtl="0" algn="ctr">
              <a:lnSpc>
                <a:spcPct val="120000"/>
              </a:lnSpc>
              <a:spcBef>
                <a:spcPts val="1200"/>
              </a:spcBef>
              <a:spcAft>
                <a:spcPts val="0"/>
              </a:spcAft>
              <a:buClr>
                <a:schemeClr val="dk1"/>
              </a:buClr>
              <a:buSzPct val="100000"/>
              <a:buFont typeface="Calibri"/>
              <a:buAutoNum type="arabicParenR"/>
            </a:pPr>
            <a:r>
              <a:rPr lang="en-US" sz="4600">
                <a:solidFill>
                  <a:schemeClr val="dk1"/>
                </a:solidFill>
                <a:latin typeface="Calibri"/>
                <a:ea typeface="Calibri"/>
                <a:cs typeface="Calibri"/>
                <a:sym typeface="Calibri"/>
              </a:rPr>
              <a:t>Health care services </a:t>
            </a:r>
            <a:endParaRPr sz="4600">
              <a:solidFill>
                <a:schemeClr val="dk1"/>
              </a:solidFill>
              <a:latin typeface="Calibri"/>
              <a:ea typeface="Calibri"/>
              <a:cs typeface="Calibri"/>
              <a:sym typeface="Calibri"/>
            </a:endParaRPr>
          </a:p>
          <a:p>
            <a:pPr indent="-742950" lvl="0" marL="742950" marR="0" rtl="0" algn="ctr">
              <a:lnSpc>
                <a:spcPct val="120000"/>
              </a:lnSpc>
              <a:spcBef>
                <a:spcPts val="1200"/>
              </a:spcBef>
              <a:spcAft>
                <a:spcPts val="0"/>
              </a:spcAft>
              <a:buClr>
                <a:schemeClr val="dk1"/>
              </a:buClr>
              <a:buSzPct val="100000"/>
              <a:buFont typeface="Calibri"/>
              <a:buAutoNum type="arabicParenR"/>
            </a:pPr>
            <a:r>
              <a:rPr lang="en-US" sz="4600">
                <a:solidFill>
                  <a:schemeClr val="dk1"/>
                </a:solidFill>
                <a:latin typeface="Calibri"/>
                <a:ea typeface="Calibri"/>
                <a:cs typeface="Calibri"/>
                <a:sym typeface="Calibri"/>
              </a:rPr>
              <a:t>Education, learning and information services</a:t>
            </a:r>
            <a:endParaRPr sz="4600">
              <a:solidFill>
                <a:schemeClr val="dk1"/>
              </a:solidFill>
              <a:latin typeface="Calibri"/>
              <a:ea typeface="Calibri"/>
              <a:cs typeface="Calibri"/>
              <a:sym typeface="Calibri"/>
            </a:endParaRPr>
          </a:p>
          <a:p>
            <a:pPr indent="-742950" lvl="0" marL="742950" marR="0" rtl="0" algn="ctr">
              <a:lnSpc>
                <a:spcPct val="120000"/>
              </a:lnSpc>
              <a:spcBef>
                <a:spcPts val="1200"/>
              </a:spcBef>
              <a:spcAft>
                <a:spcPts val="0"/>
              </a:spcAft>
              <a:buClr>
                <a:schemeClr val="dk1"/>
              </a:buClr>
              <a:buSzPct val="100000"/>
              <a:buFont typeface="Calibri"/>
              <a:buAutoNum type="arabicParenR"/>
            </a:pPr>
            <a:r>
              <a:rPr lang="en-US" sz="4600">
                <a:solidFill>
                  <a:schemeClr val="dk1"/>
                </a:solidFill>
                <a:latin typeface="Calibri"/>
                <a:ea typeface="Calibri"/>
                <a:cs typeface="Calibri"/>
                <a:sym typeface="Calibri"/>
              </a:rPr>
              <a:t>Protection and legal support</a:t>
            </a:r>
            <a:endParaRPr sz="4600">
              <a:solidFill>
                <a:schemeClr val="dk1"/>
              </a:solidFill>
              <a:latin typeface="Calibri"/>
              <a:ea typeface="Calibri"/>
              <a:cs typeface="Calibri"/>
              <a:sym typeface="Calibri"/>
            </a:endParaRPr>
          </a:p>
          <a:p>
            <a:pPr indent="-742950" lvl="0" marL="742950" marR="0" rtl="0" algn="ctr">
              <a:lnSpc>
                <a:spcPct val="120000"/>
              </a:lnSpc>
              <a:spcBef>
                <a:spcPts val="1200"/>
              </a:spcBef>
              <a:spcAft>
                <a:spcPts val="0"/>
              </a:spcAft>
              <a:buClr>
                <a:schemeClr val="dk1"/>
              </a:buClr>
              <a:buSzPct val="100000"/>
              <a:buFont typeface="Calibri"/>
              <a:buAutoNum type="arabicParenR"/>
            </a:pPr>
            <a:r>
              <a:rPr lang="en-US" sz="4600">
                <a:solidFill>
                  <a:schemeClr val="dk1"/>
                </a:solidFill>
                <a:latin typeface="Calibri"/>
                <a:ea typeface="Calibri"/>
                <a:cs typeface="Calibri"/>
                <a:sym typeface="Calibri"/>
              </a:rPr>
              <a:t>Arts, recreation and sports</a:t>
            </a:r>
            <a:endParaRPr sz="4600">
              <a:solidFill>
                <a:schemeClr val="dk1"/>
              </a:solidFill>
              <a:latin typeface="Calibri"/>
              <a:ea typeface="Calibri"/>
              <a:cs typeface="Calibri"/>
              <a:sym typeface="Calibri"/>
            </a:endParaRPr>
          </a:p>
          <a:p>
            <a:pPr indent="-742950" lvl="0" marL="742950" marR="0" rtl="0" algn="ctr">
              <a:lnSpc>
                <a:spcPct val="120000"/>
              </a:lnSpc>
              <a:spcBef>
                <a:spcPts val="1200"/>
              </a:spcBef>
              <a:spcAft>
                <a:spcPts val="0"/>
              </a:spcAft>
              <a:buClr>
                <a:schemeClr val="dk1"/>
              </a:buClr>
              <a:buSzPct val="100000"/>
              <a:buFont typeface="Calibri"/>
              <a:buAutoNum type="arabicParenR"/>
            </a:pPr>
            <a:r>
              <a:rPr lang="en-US" sz="4600">
                <a:solidFill>
                  <a:schemeClr val="dk1"/>
                </a:solidFill>
                <a:latin typeface="Calibri"/>
                <a:ea typeface="Calibri"/>
                <a:cs typeface="Calibri"/>
                <a:sym typeface="Calibri"/>
              </a:rPr>
              <a:t>Clubs and organizations </a:t>
            </a:r>
            <a:endParaRPr sz="4600">
              <a:solidFill>
                <a:schemeClr val="dk1"/>
              </a:solidFill>
              <a:latin typeface="Calibri"/>
              <a:ea typeface="Calibri"/>
              <a:cs typeface="Calibri"/>
              <a:sym typeface="Calibri"/>
            </a:endParaRPr>
          </a:p>
          <a:p>
            <a:pPr indent="0" lvl="0" marL="0" marR="0" rtl="0" algn="l">
              <a:lnSpc>
                <a:spcPct val="120000"/>
              </a:lnSpc>
              <a:spcBef>
                <a:spcPts val="1200"/>
              </a:spcBef>
              <a:spcAft>
                <a:spcPts val="0"/>
              </a:spcAft>
              <a:buClr>
                <a:schemeClr val="dk1"/>
              </a:buClr>
              <a:buSzPct val="100000"/>
              <a:buFont typeface="Arial"/>
              <a:buNone/>
            </a:pPr>
            <a:r>
              <a:rPr i="1" lang="en-US" sz="4600">
                <a:solidFill>
                  <a:schemeClr val="dk1"/>
                </a:solidFill>
                <a:latin typeface="Calibri"/>
                <a:ea typeface="Calibri"/>
                <a:cs typeface="Calibri"/>
                <a:sym typeface="Calibri"/>
              </a:rPr>
              <a:t>With respect to each of the above categories of service or support… </a:t>
            </a:r>
            <a:endParaRPr/>
          </a:p>
          <a:p>
            <a:pPr indent="-342900" lvl="0" marL="342900" marR="0" rtl="0" algn="l">
              <a:lnSpc>
                <a:spcPct val="120000"/>
              </a:lnSpc>
              <a:spcBef>
                <a:spcPts val="1200"/>
              </a:spcBef>
              <a:spcAft>
                <a:spcPts val="0"/>
              </a:spcAft>
              <a:buClr>
                <a:schemeClr val="dk1"/>
              </a:buClr>
              <a:buSzPct val="100000"/>
              <a:buFont typeface="Arial"/>
              <a:buChar char="•"/>
            </a:pPr>
            <a:r>
              <a:rPr lang="en-US" sz="4600">
                <a:solidFill>
                  <a:schemeClr val="dk1"/>
                </a:solidFill>
                <a:latin typeface="Calibri"/>
                <a:ea typeface="Calibri"/>
                <a:cs typeface="Calibri"/>
                <a:sym typeface="Calibri"/>
              </a:rPr>
              <a:t>What are the needs of adolescents in our programme contexts?</a:t>
            </a:r>
            <a:endParaRPr sz="4600">
              <a:solidFill>
                <a:schemeClr val="dk1"/>
              </a:solidFill>
              <a:latin typeface="Calibri"/>
              <a:ea typeface="Calibri"/>
              <a:cs typeface="Calibri"/>
              <a:sym typeface="Calibri"/>
            </a:endParaRPr>
          </a:p>
          <a:p>
            <a:pPr indent="-342900" lvl="0" marL="342900" marR="0" rtl="0" algn="l">
              <a:lnSpc>
                <a:spcPct val="120000"/>
              </a:lnSpc>
              <a:spcBef>
                <a:spcPts val="1200"/>
              </a:spcBef>
              <a:spcAft>
                <a:spcPts val="0"/>
              </a:spcAft>
              <a:buClr>
                <a:schemeClr val="dk1"/>
              </a:buClr>
              <a:buSzPct val="100000"/>
              <a:buFont typeface="Arial"/>
              <a:buChar char="•"/>
            </a:pPr>
            <a:r>
              <a:rPr lang="en-US" sz="4600">
                <a:solidFill>
                  <a:schemeClr val="dk1"/>
                </a:solidFill>
                <a:latin typeface="Calibri"/>
                <a:ea typeface="Calibri"/>
                <a:cs typeface="Calibri"/>
                <a:sym typeface="Calibri"/>
              </a:rPr>
              <a:t>What services or support are available for them? (Be as specific as possible!)</a:t>
            </a:r>
            <a:endParaRPr sz="4600">
              <a:solidFill>
                <a:schemeClr val="dk1"/>
              </a:solidFill>
              <a:latin typeface="Calibri"/>
              <a:ea typeface="Calibri"/>
              <a:cs typeface="Calibri"/>
              <a:sym typeface="Calibri"/>
            </a:endParaRPr>
          </a:p>
        </p:txBody>
      </p:sp>
      <p:pic>
        <p:nvPicPr>
          <p:cNvPr descr="A close up of a logo&#10;&#10;Description automatically generated" id="268" name="Google Shape;268;p35"/>
          <p:cNvPicPr preferRelativeResize="0"/>
          <p:nvPr/>
        </p:nvPicPr>
        <p:blipFill rotWithShape="1">
          <a:blip r:embed="rId4">
            <a:alphaModFix/>
          </a:blip>
          <a:srcRect b="0" l="0" r="0" t="0"/>
          <a:stretch/>
        </p:blipFill>
        <p:spPr>
          <a:xfrm>
            <a:off x="12885595" y="723901"/>
            <a:ext cx="3173689" cy="3265680"/>
          </a:xfrm>
          <a:prstGeom prst="rect">
            <a:avLst/>
          </a:prstGeom>
          <a:noFill/>
          <a:ln>
            <a:noFill/>
          </a:ln>
        </p:spPr>
      </p:pic>
      <p:sp>
        <p:nvSpPr>
          <p:cNvPr id="269" name="Google Shape;269;p35"/>
          <p:cNvSpPr txBox="1"/>
          <p:nvPr/>
        </p:nvSpPr>
        <p:spPr>
          <a:xfrm>
            <a:off x="12591272" y="3981215"/>
            <a:ext cx="3780867"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7F7F7F"/>
                </a:solidFill>
                <a:latin typeface="Arial"/>
                <a:ea typeface="Arial"/>
                <a:cs typeface="Arial"/>
                <a:sym typeface="Arial"/>
              </a:rPr>
              <a:t>Provide structure and support</a:t>
            </a:r>
            <a:endParaRPr/>
          </a:p>
        </p:txBody>
      </p:sp>
      <p:sp>
        <p:nvSpPr>
          <p:cNvPr id="270" name="Google Shape;270;p35"/>
          <p:cNvSpPr txBox="1"/>
          <p:nvPr/>
        </p:nvSpPr>
        <p:spPr>
          <a:xfrm>
            <a:off x="12540472" y="9416815"/>
            <a:ext cx="3780867"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7F7F7F"/>
                </a:solidFill>
                <a:latin typeface="Arial"/>
                <a:ea typeface="Arial"/>
                <a:cs typeface="Arial"/>
                <a:sym typeface="Arial"/>
              </a:rPr>
              <a:t>Build connections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6"/>
          <p:cNvSpPr txBox="1"/>
          <p:nvPr/>
        </p:nvSpPr>
        <p:spPr>
          <a:xfrm>
            <a:off x="755516" y="1008421"/>
            <a:ext cx="7226710" cy="8548534"/>
          </a:xfrm>
          <a:prstGeom prst="rect">
            <a:avLst/>
          </a:prstGeom>
          <a:solidFill>
            <a:srgbClr val="F2F2F2"/>
          </a:solidFill>
          <a:ln cap="flat" cmpd="sng" w="50800">
            <a:solidFill>
              <a:schemeClr val="dk1"/>
            </a:solidFill>
            <a:prstDash val="solid"/>
            <a:round/>
            <a:headEnd len="sm" w="sm" type="none"/>
            <a:tailEnd len="sm" w="sm" type="none"/>
          </a:ln>
        </p:spPr>
        <p:txBody>
          <a:bodyPr anchorCtr="0" anchor="t" bIns="457200" lIns="457200" spcFirstLastPara="1" rIns="457200" wrap="square" tIns="457200">
            <a:normAutofit fontScale="62500" lnSpcReduction="20000"/>
          </a:bodyPr>
          <a:lstStyle/>
          <a:p>
            <a:pPr indent="0" lvl="0" marL="0" marR="0" rtl="0" algn="l">
              <a:lnSpc>
                <a:spcPct val="120000"/>
              </a:lnSpc>
              <a:spcBef>
                <a:spcPts val="0"/>
              </a:spcBef>
              <a:spcAft>
                <a:spcPts val="0"/>
              </a:spcAft>
              <a:buClr>
                <a:srgbClr val="00B0F0"/>
              </a:buClr>
              <a:buSzPct val="100000"/>
              <a:buFont typeface="Arial"/>
              <a:buNone/>
            </a:pPr>
            <a:r>
              <a:rPr b="1" lang="en-US" sz="6200">
                <a:solidFill>
                  <a:srgbClr val="00B0F0"/>
                </a:solidFill>
                <a:latin typeface="Arial"/>
                <a:ea typeface="Arial"/>
                <a:cs typeface="Arial"/>
                <a:sym typeface="Arial"/>
              </a:rPr>
              <a:t>Group work/planning discussion:</a:t>
            </a:r>
            <a:endParaRPr/>
          </a:p>
          <a:p>
            <a:pPr indent="0" lvl="0" marL="0" marR="0" rtl="0" algn="l">
              <a:lnSpc>
                <a:spcPct val="120000"/>
              </a:lnSpc>
              <a:spcBef>
                <a:spcPts val="1200"/>
              </a:spcBef>
              <a:spcAft>
                <a:spcPts val="0"/>
              </a:spcAft>
              <a:buClr>
                <a:schemeClr val="dk1"/>
              </a:buClr>
              <a:buSzPct val="100000"/>
              <a:buFont typeface="Arial"/>
              <a:buNone/>
            </a:pPr>
            <a:r>
              <a:rPr b="1" lang="en-US" sz="4800">
                <a:solidFill>
                  <a:schemeClr val="dk1"/>
                </a:solidFill>
                <a:latin typeface="Calibri"/>
                <a:ea typeface="Calibri"/>
                <a:cs typeface="Calibri"/>
                <a:sym typeface="Calibri"/>
              </a:rPr>
              <a:t>What (further) information do adolescents in our programming context need to access these services?</a:t>
            </a:r>
            <a:endParaRPr b="1" sz="4600">
              <a:solidFill>
                <a:schemeClr val="dk1"/>
              </a:solidFill>
              <a:latin typeface="Calibri"/>
              <a:ea typeface="Calibri"/>
              <a:cs typeface="Calibri"/>
              <a:sym typeface="Calibri"/>
            </a:endParaRPr>
          </a:p>
          <a:p>
            <a:pPr indent="-742950" lvl="0" marL="742950" marR="0" rtl="0" algn="ctr">
              <a:lnSpc>
                <a:spcPct val="120000"/>
              </a:lnSpc>
              <a:spcBef>
                <a:spcPts val="1200"/>
              </a:spcBef>
              <a:spcAft>
                <a:spcPts val="0"/>
              </a:spcAft>
              <a:buClr>
                <a:schemeClr val="dk1"/>
              </a:buClr>
              <a:buSzPct val="100000"/>
              <a:buFont typeface="Calibri"/>
              <a:buAutoNum type="arabicParenR"/>
            </a:pPr>
            <a:r>
              <a:rPr lang="en-US" sz="4600">
                <a:solidFill>
                  <a:schemeClr val="dk1"/>
                </a:solidFill>
                <a:latin typeface="Calibri"/>
                <a:ea typeface="Calibri"/>
                <a:cs typeface="Calibri"/>
                <a:sym typeface="Calibri"/>
              </a:rPr>
              <a:t>Food, water and essential supplies</a:t>
            </a:r>
            <a:endParaRPr sz="4600">
              <a:solidFill>
                <a:schemeClr val="dk1"/>
              </a:solidFill>
              <a:latin typeface="Calibri"/>
              <a:ea typeface="Calibri"/>
              <a:cs typeface="Calibri"/>
              <a:sym typeface="Calibri"/>
            </a:endParaRPr>
          </a:p>
          <a:p>
            <a:pPr indent="-742950" lvl="0" marL="742950" marR="0" rtl="0" algn="ctr">
              <a:lnSpc>
                <a:spcPct val="120000"/>
              </a:lnSpc>
              <a:spcBef>
                <a:spcPts val="1200"/>
              </a:spcBef>
              <a:spcAft>
                <a:spcPts val="0"/>
              </a:spcAft>
              <a:buClr>
                <a:schemeClr val="dk1"/>
              </a:buClr>
              <a:buSzPct val="100000"/>
              <a:buFont typeface="Calibri"/>
              <a:buAutoNum type="arabicParenR"/>
            </a:pPr>
            <a:r>
              <a:rPr lang="en-US" sz="4600">
                <a:solidFill>
                  <a:schemeClr val="dk1"/>
                </a:solidFill>
                <a:latin typeface="Calibri"/>
                <a:ea typeface="Calibri"/>
                <a:cs typeface="Calibri"/>
                <a:sym typeface="Calibri"/>
              </a:rPr>
              <a:t>Health care services </a:t>
            </a:r>
            <a:endParaRPr sz="4600">
              <a:solidFill>
                <a:schemeClr val="dk1"/>
              </a:solidFill>
              <a:latin typeface="Calibri"/>
              <a:ea typeface="Calibri"/>
              <a:cs typeface="Calibri"/>
              <a:sym typeface="Calibri"/>
            </a:endParaRPr>
          </a:p>
          <a:p>
            <a:pPr indent="-742950" lvl="0" marL="742950" marR="0" rtl="0" algn="ctr">
              <a:lnSpc>
                <a:spcPct val="120000"/>
              </a:lnSpc>
              <a:spcBef>
                <a:spcPts val="1200"/>
              </a:spcBef>
              <a:spcAft>
                <a:spcPts val="0"/>
              </a:spcAft>
              <a:buClr>
                <a:schemeClr val="dk1"/>
              </a:buClr>
              <a:buSzPct val="100000"/>
              <a:buFont typeface="Calibri"/>
              <a:buAutoNum type="arabicParenR"/>
            </a:pPr>
            <a:r>
              <a:rPr lang="en-US" sz="4600">
                <a:solidFill>
                  <a:schemeClr val="dk1"/>
                </a:solidFill>
                <a:latin typeface="Calibri"/>
                <a:ea typeface="Calibri"/>
                <a:cs typeface="Calibri"/>
                <a:sym typeface="Calibri"/>
              </a:rPr>
              <a:t>Education, learning and information services</a:t>
            </a:r>
            <a:endParaRPr sz="4600">
              <a:solidFill>
                <a:schemeClr val="dk1"/>
              </a:solidFill>
              <a:latin typeface="Calibri"/>
              <a:ea typeface="Calibri"/>
              <a:cs typeface="Calibri"/>
              <a:sym typeface="Calibri"/>
            </a:endParaRPr>
          </a:p>
          <a:p>
            <a:pPr indent="-742950" lvl="0" marL="742950" marR="0" rtl="0" algn="ctr">
              <a:lnSpc>
                <a:spcPct val="120000"/>
              </a:lnSpc>
              <a:spcBef>
                <a:spcPts val="1200"/>
              </a:spcBef>
              <a:spcAft>
                <a:spcPts val="0"/>
              </a:spcAft>
              <a:buClr>
                <a:schemeClr val="dk1"/>
              </a:buClr>
              <a:buSzPct val="100000"/>
              <a:buFont typeface="Calibri"/>
              <a:buAutoNum type="arabicParenR"/>
            </a:pPr>
            <a:r>
              <a:rPr lang="en-US" sz="4600">
                <a:solidFill>
                  <a:schemeClr val="dk1"/>
                </a:solidFill>
                <a:latin typeface="Calibri"/>
                <a:ea typeface="Calibri"/>
                <a:cs typeface="Calibri"/>
                <a:sym typeface="Calibri"/>
              </a:rPr>
              <a:t>Protection and legal support</a:t>
            </a:r>
            <a:endParaRPr sz="4600">
              <a:solidFill>
                <a:schemeClr val="dk1"/>
              </a:solidFill>
              <a:latin typeface="Calibri"/>
              <a:ea typeface="Calibri"/>
              <a:cs typeface="Calibri"/>
              <a:sym typeface="Calibri"/>
            </a:endParaRPr>
          </a:p>
          <a:p>
            <a:pPr indent="-742950" lvl="0" marL="742950" marR="0" rtl="0" algn="ctr">
              <a:lnSpc>
                <a:spcPct val="120000"/>
              </a:lnSpc>
              <a:spcBef>
                <a:spcPts val="1200"/>
              </a:spcBef>
              <a:spcAft>
                <a:spcPts val="0"/>
              </a:spcAft>
              <a:buClr>
                <a:schemeClr val="dk1"/>
              </a:buClr>
              <a:buSzPct val="100000"/>
              <a:buFont typeface="Calibri"/>
              <a:buAutoNum type="arabicParenR"/>
            </a:pPr>
            <a:r>
              <a:rPr lang="en-US" sz="4600">
                <a:solidFill>
                  <a:schemeClr val="dk1"/>
                </a:solidFill>
                <a:latin typeface="Calibri"/>
                <a:ea typeface="Calibri"/>
                <a:cs typeface="Calibri"/>
                <a:sym typeface="Calibri"/>
              </a:rPr>
              <a:t>Arts, recreation and sports</a:t>
            </a:r>
            <a:endParaRPr sz="4600">
              <a:solidFill>
                <a:schemeClr val="dk1"/>
              </a:solidFill>
              <a:latin typeface="Calibri"/>
              <a:ea typeface="Calibri"/>
              <a:cs typeface="Calibri"/>
              <a:sym typeface="Calibri"/>
            </a:endParaRPr>
          </a:p>
          <a:p>
            <a:pPr indent="-742950" lvl="0" marL="742950" marR="0" rtl="0" algn="ctr">
              <a:lnSpc>
                <a:spcPct val="120000"/>
              </a:lnSpc>
              <a:spcBef>
                <a:spcPts val="1200"/>
              </a:spcBef>
              <a:spcAft>
                <a:spcPts val="0"/>
              </a:spcAft>
              <a:buClr>
                <a:schemeClr val="dk1"/>
              </a:buClr>
              <a:buSzPct val="100000"/>
              <a:buFont typeface="Calibri"/>
              <a:buAutoNum type="arabicParenR"/>
            </a:pPr>
            <a:r>
              <a:rPr lang="en-US" sz="4600">
                <a:solidFill>
                  <a:schemeClr val="dk1"/>
                </a:solidFill>
                <a:latin typeface="Calibri"/>
                <a:ea typeface="Calibri"/>
                <a:cs typeface="Calibri"/>
                <a:sym typeface="Calibri"/>
              </a:rPr>
              <a:t>Clubs and organizations </a:t>
            </a:r>
            <a:endParaRPr sz="4600">
              <a:solidFill>
                <a:schemeClr val="dk1"/>
              </a:solidFill>
              <a:latin typeface="Calibri"/>
              <a:ea typeface="Calibri"/>
              <a:cs typeface="Calibri"/>
              <a:sym typeface="Calibri"/>
            </a:endParaRPr>
          </a:p>
        </p:txBody>
      </p:sp>
      <p:pic>
        <p:nvPicPr>
          <p:cNvPr descr="A screenshot of a cell phone&#10;&#10;Description automatically generated" id="277" name="Google Shape;277;p36"/>
          <p:cNvPicPr preferRelativeResize="0"/>
          <p:nvPr/>
        </p:nvPicPr>
        <p:blipFill rotWithShape="1">
          <a:blip r:embed="rId3">
            <a:alphaModFix/>
          </a:blip>
          <a:srcRect b="0" l="0" r="0" t="0"/>
          <a:stretch/>
        </p:blipFill>
        <p:spPr>
          <a:xfrm>
            <a:off x="9447962" y="504328"/>
            <a:ext cx="7334884" cy="10421344"/>
          </a:xfrm>
          <a:prstGeom prst="rect">
            <a:avLst/>
          </a:prstGeom>
          <a:noFill/>
          <a:ln cap="flat" cmpd="sng" w="25400">
            <a:solidFill>
              <a:srgbClr val="00B0F0"/>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descr="A screenshot of a cell phone&#10;&#10;Description automatically generated" id="283" name="Google Shape;283;p37"/>
          <p:cNvPicPr preferRelativeResize="0"/>
          <p:nvPr/>
        </p:nvPicPr>
        <p:blipFill rotWithShape="1">
          <a:blip r:embed="rId3">
            <a:alphaModFix/>
          </a:blip>
          <a:srcRect b="0" l="0" r="0" t="0"/>
          <a:stretch/>
        </p:blipFill>
        <p:spPr>
          <a:xfrm>
            <a:off x="6386466" y="533825"/>
            <a:ext cx="10942485" cy="15546994"/>
          </a:xfrm>
          <a:prstGeom prst="rect">
            <a:avLst/>
          </a:prstGeom>
          <a:noFill/>
          <a:ln cap="flat" cmpd="sng" w="25400">
            <a:solidFill>
              <a:srgbClr val="00B0F0"/>
            </a:solidFill>
            <a:prstDash val="solid"/>
            <a:round/>
            <a:headEnd len="sm" w="sm" type="none"/>
            <a:tailEnd len="sm" w="sm" type="none"/>
          </a:ln>
        </p:spPr>
      </p:pic>
      <p:sp>
        <p:nvSpPr>
          <p:cNvPr id="284" name="Google Shape;284;p37"/>
          <p:cNvSpPr/>
          <p:nvPr/>
        </p:nvSpPr>
        <p:spPr>
          <a:xfrm>
            <a:off x="6912700" y="2792976"/>
            <a:ext cx="9890015" cy="7294921"/>
          </a:xfrm>
          <a:prstGeom prst="ellipse">
            <a:avLst/>
          </a:prstGeom>
          <a:noFill/>
          <a:ln cap="flat" cmpd="sng" w="5080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507">
              <a:solidFill>
                <a:schemeClr val="lt1"/>
              </a:solidFill>
              <a:latin typeface="Calibri"/>
              <a:ea typeface="Calibri"/>
              <a:cs typeface="Calibri"/>
              <a:sym typeface="Calibri"/>
            </a:endParaRPr>
          </a:p>
        </p:txBody>
      </p:sp>
      <p:sp>
        <p:nvSpPr>
          <p:cNvPr id="285" name="Google Shape;285;p37"/>
          <p:cNvSpPr txBox="1"/>
          <p:nvPr/>
        </p:nvSpPr>
        <p:spPr>
          <a:xfrm>
            <a:off x="991487" y="2980557"/>
            <a:ext cx="5645285" cy="5468886"/>
          </a:xfrm>
          <a:prstGeom prst="rect">
            <a:avLst/>
          </a:prstGeom>
          <a:solidFill>
            <a:srgbClr val="F2F2F2"/>
          </a:solidFill>
          <a:ln cap="flat" cmpd="sng" w="50800">
            <a:solidFill>
              <a:schemeClr val="dk1"/>
            </a:solidFill>
            <a:prstDash val="solid"/>
            <a:round/>
            <a:headEnd len="sm" w="sm" type="none"/>
            <a:tailEnd len="sm" w="sm" type="none"/>
          </a:ln>
        </p:spPr>
        <p:txBody>
          <a:bodyPr anchorCtr="0" anchor="t" bIns="457200" lIns="457200" spcFirstLastPara="1" rIns="457200" wrap="square" tIns="457200">
            <a:normAutofit/>
          </a:bodyPr>
          <a:lstStyle/>
          <a:p>
            <a:pPr indent="0" lvl="0" marL="0" marR="0" rtl="0" algn="l">
              <a:lnSpc>
                <a:spcPct val="100000"/>
              </a:lnSpc>
              <a:spcBef>
                <a:spcPts val="0"/>
              </a:spcBef>
              <a:spcAft>
                <a:spcPts val="0"/>
              </a:spcAft>
              <a:buClr>
                <a:srgbClr val="00B0F0"/>
              </a:buClr>
              <a:buSzPts val="4800"/>
              <a:buFont typeface="Arial"/>
              <a:buNone/>
            </a:pPr>
            <a:r>
              <a:rPr b="1" lang="en-US" sz="4800">
                <a:solidFill>
                  <a:srgbClr val="00B0F0"/>
                </a:solidFill>
                <a:latin typeface="Arial"/>
                <a:ea typeface="Arial"/>
                <a:cs typeface="Arial"/>
                <a:sym typeface="Arial"/>
              </a:rPr>
              <a:t>Action planning:</a:t>
            </a:r>
            <a:endParaRPr/>
          </a:p>
          <a:p>
            <a:pPr indent="-317500" lvl="1" marL="460375" marR="0" rtl="0" algn="l">
              <a:lnSpc>
                <a:spcPct val="90000"/>
              </a:lnSpc>
              <a:spcBef>
                <a:spcPts val="75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How will we find and add any information about services, support or organizations for adolescents that we do not already have?</a:t>
            </a:r>
            <a:endParaRPr/>
          </a:p>
          <a:p>
            <a:pPr indent="-317500" lvl="1" marL="460375" marR="0" rtl="0" algn="l">
              <a:lnSpc>
                <a:spcPct val="90000"/>
              </a:lnSpc>
              <a:spcBef>
                <a:spcPts val="75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How will we share this information with adolescents who participate in our programme?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descr="A close up of a logo&#10;&#10;Description automatically generated" id="291" name="Google Shape;291;p38"/>
          <p:cNvPicPr preferRelativeResize="0"/>
          <p:nvPr/>
        </p:nvPicPr>
        <p:blipFill rotWithShape="1">
          <a:blip r:embed="rId3">
            <a:alphaModFix/>
          </a:blip>
          <a:srcRect b="0" l="0" r="0" t="0"/>
          <a:stretch/>
        </p:blipFill>
        <p:spPr>
          <a:xfrm>
            <a:off x="-954156" y="-1008583"/>
            <a:ext cx="20196313" cy="13447166"/>
          </a:xfrm>
          <a:prstGeom prst="rect">
            <a:avLst/>
          </a:prstGeom>
          <a:noFill/>
          <a:ln>
            <a:noFill/>
          </a:ln>
        </p:spPr>
      </p:pic>
      <p:sp>
        <p:nvSpPr>
          <p:cNvPr id="292" name="Google Shape;292;p38"/>
          <p:cNvSpPr txBox="1"/>
          <p:nvPr>
            <p:ph type="title"/>
          </p:nvPr>
        </p:nvSpPr>
        <p:spPr>
          <a:xfrm>
            <a:off x="1371600" y="6629400"/>
            <a:ext cx="15798799" cy="306487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Arial"/>
              <a:buNone/>
            </a:pPr>
            <a:r>
              <a:rPr b="1" lang="en-US" sz="5400">
                <a:solidFill>
                  <a:schemeClr val="lt1"/>
                </a:solidFill>
                <a:latin typeface="Arial"/>
                <a:ea typeface="Arial"/>
                <a:cs typeface="Arial"/>
                <a:sym typeface="Arial"/>
              </a:rPr>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txBox="1"/>
          <p:nvPr>
            <p:ph idx="1" type="body"/>
          </p:nvPr>
        </p:nvSpPr>
        <p:spPr>
          <a:xfrm>
            <a:off x="698500" y="1315504"/>
            <a:ext cx="9359900" cy="8996895"/>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rgbClr val="00B0F0"/>
              </a:buClr>
              <a:buSzPct val="100000"/>
              <a:buNone/>
            </a:pPr>
            <a:r>
              <a:rPr b="1" lang="en-US" sz="5400">
                <a:solidFill>
                  <a:srgbClr val="00B0F0"/>
                </a:solidFill>
                <a:latin typeface="Arial"/>
                <a:ea typeface="Arial"/>
                <a:cs typeface="Arial"/>
                <a:sym typeface="Arial"/>
              </a:rPr>
              <a:t>What are “Adolescent Circles”?</a:t>
            </a:r>
            <a:endParaRPr/>
          </a:p>
          <a:p>
            <a:pPr indent="-342900" lvl="0" marL="342900" rtl="0" algn="l">
              <a:lnSpc>
                <a:spcPct val="90000"/>
              </a:lnSpc>
              <a:spcBef>
                <a:spcPts val="1500"/>
              </a:spcBef>
              <a:spcAft>
                <a:spcPts val="0"/>
              </a:spcAft>
              <a:buClr>
                <a:schemeClr val="dk1"/>
              </a:buClr>
              <a:buSzPct val="100000"/>
              <a:buChar char="•"/>
            </a:pPr>
            <a:r>
              <a:rPr lang="en-US"/>
              <a:t>A basic approach recommended in the Adolescent Kit for Expression and Innovation is to support adolescents in forming and working together as a ’circle.’ </a:t>
            </a:r>
            <a:endParaRPr/>
          </a:p>
          <a:p>
            <a:pPr indent="-342900" lvl="0" marL="342900" rtl="0" algn="l">
              <a:lnSpc>
                <a:spcPct val="90000"/>
              </a:lnSpc>
              <a:spcBef>
                <a:spcPts val="1500"/>
              </a:spcBef>
              <a:spcAft>
                <a:spcPts val="0"/>
              </a:spcAft>
              <a:buClr>
                <a:schemeClr val="dk1"/>
              </a:buClr>
              <a:buSzPct val="100000"/>
              <a:buChar char="•"/>
            </a:pPr>
            <a:r>
              <a:rPr lang="en-US"/>
              <a:t>An Adolescent Circle is a group of adolescents who gather to learn, practice skills, express themselves, build a team, and take action in their community. </a:t>
            </a:r>
            <a:endParaRPr/>
          </a:p>
          <a:p>
            <a:pPr indent="-342900" lvl="0" marL="342900" rtl="0" algn="l">
              <a:lnSpc>
                <a:spcPct val="90000"/>
              </a:lnSpc>
              <a:spcBef>
                <a:spcPts val="1500"/>
              </a:spcBef>
              <a:spcAft>
                <a:spcPts val="0"/>
              </a:spcAft>
              <a:buClr>
                <a:schemeClr val="dk1"/>
              </a:buClr>
              <a:buSzPct val="100000"/>
              <a:buChar char="•"/>
            </a:pPr>
            <a:r>
              <a:rPr lang="en-US"/>
              <a:t>Working as a circle creates opportunities for adolescents, especially those living in crisis situations, to have fun, recover from difficult experiences, explore, be creative, make friends, and work together on interesting projects.</a:t>
            </a:r>
            <a:endParaRPr/>
          </a:p>
        </p:txBody>
      </p:sp>
      <p:pic>
        <p:nvPicPr>
          <p:cNvPr descr="A screenshot of a social media post&#10;&#10;Description automatically generated" id="105" name="Google Shape;105;p15"/>
          <p:cNvPicPr preferRelativeResize="0"/>
          <p:nvPr/>
        </p:nvPicPr>
        <p:blipFill rotWithShape="1">
          <a:blip r:embed="rId3">
            <a:alphaModFix/>
          </a:blip>
          <a:srcRect b="0" l="0" r="0" t="0"/>
          <a:stretch/>
        </p:blipFill>
        <p:spPr>
          <a:xfrm>
            <a:off x="10566399" y="1216553"/>
            <a:ext cx="6343573" cy="8996895"/>
          </a:xfrm>
          <a:prstGeom prst="rect">
            <a:avLst/>
          </a:prstGeom>
          <a:noFill/>
          <a:ln cap="flat" cmpd="sng" w="25400">
            <a:solidFill>
              <a:srgbClr val="00B0F0"/>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A picture containing drawing&#10;&#10;Description automatically generated" id="111" name="Google Shape;111;p16"/>
          <p:cNvPicPr preferRelativeResize="0"/>
          <p:nvPr/>
        </p:nvPicPr>
        <p:blipFill rotWithShape="1">
          <a:blip r:embed="rId3">
            <a:alphaModFix/>
          </a:blip>
          <a:srcRect b="0" l="0" r="0" t="0"/>
          <a:stretch/>
        </p:blipFill>
        <p:spPr>
          <a:xfrm>
            <a:off x="9881601" y="2436325"/>
            <a:ext cx="8284464" cy="8229600"/>
          </a:xfrm>
          <a:prstGeom prst="rect">
            <a:avLst/>
          </a:prstGeom>
          <a:noFill/>
          <a:ln>
            <a:noFill/>
          </a:ln>
        </p:spPr>
      </p:pic>
      <p:sp>
        <p:nvSpPr>
          <p:cNvPr id="112" name="Google Shape;112;p16"/>
          <p:cNvSpPr txBox="1"/>
          <p:nvPr/>
        </p:nvSpPr>
        <p:spPr>
          <a:xfrm>
            <a:off x="10833005" y="9613422"/>
            <a:ext cx="6042991"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7F7F7F"/>
                </a:solidFill>
                <a:latin typeface="Arial"/>
                <a:ea typeface="Arial"/>
                <a:cs typeface="Arial"/>
                <a:sym typeface="Arial"/>
              </a:rPr>
              <a:t>Include all </a:t>
            </a:r>
            <a:endParaRPr/>
          </a:p>
          <a:p>
            <a:pPr indent="0" lvl="0" marL="0" marR="0" rtl="0" algn="ctr">
              <a:spcBef>
                <a:spcPts val="0"/>
              </a:spcBef>
              <a:spcAft>
                <a:spcPts val="0"/>
              </a:spcAft>
              <a:buNone/>
            </a:pPr>
            <a:r>
              <a:rPr b="1" i="0" lang="en-US" sz="4000" u="none" cap="none" strike="noStrike">
                <a:solidFill>
                  <a:srgbClr val="7F7F7F"/>
                </a:solidFill>
                <a:latin typeface="Arial"/>
                <a:ea typeface="Arial"/>
                <a:cs typeface="Arial"/>
                <a:sym typeface="Arial"/>
              </a:rPr>
              <a:t>adolescents</a:t>
            </a:r>
            <a:endParaRPr/>
          </a:p>
        </p:txBody>
      </p:sp>
      <p:sp>
        <p:nvSpPr>
          <p:cNvPr id="113" name="Google Shape;113;p16"/>
          <p:cNvSpPr txBox="1"/>
          <p:nvPr>
            <p:ph idx="1" type="body"/>
          </p:nvPr>
        </p:nvSpPr>
        <p:spPr>
          <a:xfrm>
            <a:off x="901700" y="1271330"/>
            <a:ext cx="9575705" cy="9549069"/>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00B0F0"/>
              </a:buClr>
              <a:buSzPct val="100000"/>
              <a:buNone/>
            </a:pPr>
            <a:r>
              <a:rPr b="1" lang="en-US" sz="5400">
                <a:solidFill>
                  <a:srgbClr val="00B0F0"/>
                </a:solidFill>
                <a:latin typeface="Arial"/>
                <a:ea typeface="Arial"/>
                <a:cs typeface="Arial"/>
                <a:sym typeface="Arial"/>
              </a:rPr>
              <a:t>Why a ‘circle’”? (continued)</a:t>
            </a:r>
            <a:endParaRPr/>
          </a:p>
          <a:p>
            <a:pPr indent="-342900" lvl="0" marL="342900" rtl="0" algn="l">
              <a:lnSpc>
                <a:spcPct val="90000"/>
              </a:lnSpc>
              <a:spcBef>
                <a:spcPts val="1500"/>
              </a:spcBef>
              <a:spcAft>
                <a:spcPts val="0"/>
              </a:spcAft>
              <a:buClr>
                <a:schemeClr val="dk1"/>
              </a:buClr>
              <a:buSzPct val="100000"/>
              <a:buChar char="•"/>
            </a:pPr>
            <a:r>
              <a:rPr lang="en-US"/>
              <a:t>Everyone fits in a circle - no one is more or less important. Each member brings their ideas and skills to the circle, and helps to strengthen it. By listening and supporting each other, they keep the circle connected. </a:t>
            </a:r>
            <a:endParaRPr/>
          </a:p>
          <a:p>
            <a:pPr indent="-342900" lvl="0" marL="342900" rtl="0" algn="l">
              <a:lnSpc>
                <a:spcPct val="90000"/>
              </a:lnSpc>
              <a:spcBef>
                <a:spcPts val="1500"/>
              </a:spcBef>
              <a:spcAft>
                <a:spcPts val="0"/>
              </a:spcAft>
              <a:buClr>
                <a:schemeClr val="dk1"/>
              </a:buClr>
              <a:buSzPct val="100000"/>
              <a:buChar char="•"/>
            </a:pPr>
            <a:r>
              <a:rPr lang="en-US"/>
              <a:t>Circles work together to achieve group goals. This unites participants. Ideally, they develop a shared identity as members of their circle, even if their ethnic, religious, caste, or other identities differ. This shared identity needs to be fostered with care. </a:t>
            </a:r>
            <a:endParaRPr/>
          </a:p>
          <a:p>
            <a:pPr indent="-342900" lvl="0" marL="342900" rtl="0" algn="l">
              <a:lnSpc>
                <a:spcPct val="90000"/>
              </a:lnSpc>
              <a:spcBef>
                <a:spcPts val="1500"/>
              </a:spcBef>
              <a:spcAft>
                <a:spcPts val="0"/>
              </a:spcAft>
              <a:buClr>
                <a:schemeClr val="dk1"/>
              </a:buClr>
              <a:buSzPct val="100000"/>
              <a:buChar char="•"/>
            </a:pPr>
            <a:r>
              <a:rPr lang="en-US"/>
              <a:t>Circles are strong because they are flexible. If a member needs to step out of the circle—to help their family, work, or respond to other situations—the circle shrinks but remains intact.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7"/>
          <p:cNvSpPr txBox="1"/>
          <p:nvPr>
            <p:ph idx="1" type="body"/>
          </p:nvPr>
        </p:nvSpPr>
        <p:spPr>
          <a:xfrm>
            <a:off x="1511300" y="1428484"/>
            <a:ext cx="7988300" cy="8629916"/>
          </a:xfrm>
          <a:prstGeom prst="rect">
            <a:avLst/>
          </a:prstGeom>
          <a:solidFill>
            <a:srgbClr val="F2F2F2"/>
          </a:solidFill>
          <a:ln cap="flat" cmpd="sng" w="50800">
            <a:solidFill>
              <a:schemeClr val="dk1"/>
            </a:solidFill>
            <a:prstDash val="solid"/>
            <a:round/>
            <a:headEnd len="sm" w="sm" type="none"/>
            <a:tailEnd len="sm" w="sm" type="none"/>
          </a:ln>
        </p:spPr>
        <p:txBody>
          <a:bodyPr anchorCtr="0" anchor="t" bIns="457200" lIns="457200" spcFirstLastPara="1" rIns="457200" wrap="square" tIns="457200">
            <a:normAutofit fontScale="92500" lnSpcReduction="10000"/>
          </a:bodyPr>
          <a:lstStyle/>
          <a:p>
            <a:pPr indent="0" lvl="0" marL="0" rtl="0" algn="l">
              <a:lnSpc>
                <a:spcPct val="90000"/>
              </a:lnSpc>
              <a:spcBef>
                <a:spcPts val="0"/>
              </a:spcBef>
              <a:spcAft>
                <a:spcPts val="0"/>
              </a:spcAft>
              <a:buClr>
                <a:srgbClr val="00B0F0"/>
              </a:buClr>
              <a:buSzPct val="100000"/>
              <a:buNone/>
            </a:pPr>
            <a:r>
              <a:rPr b="1" lang="en-US" sz="5400">
                <a:solidFill>
                  <a:srgbClr val="00B0F0"/>
                </a:solidFill>
                <a:latin typeface="Arial"/>
                <a:ea typeface="Arial"/>
                <a:cs typeface="Arial"/>
                <a:sym typeface="Arial"/>
              </a:rPr>
              <a:t>Discussion</a:t>
            </a:r>
            <a:endParaRPr/>
          </a:p>
          <a:p>
            <a:pPr indent="0" lvl="0" marL="0" rtl="0" algn="l">
              <a:lnSpc>
                <a:spcPct val="90000"/>
              </a:lnSpc>
              <a:spcBef>
                <a:spcPts val="1500"/>
              </a:spcBef>
              <a:spcAft>
                <a:spcPts val="0"/>
              </a:spcAft>
              <a:buClr>
                <a:schemeClr val="dk1"/>
              </a:buClr>
              <a:buSzPct val="100000"/>
              <a:buNone/>
            </a:pPr>
            <a:r>
              <a:rPr b="1" lang="en-US"/>
              <a:t>Why a ‘circle’?</a:t>
            </a:r>
            <a:endParaRPr/>
          </a:p>
          <a:p>
            <a:pPr indent="-342900" lvl="0" marL="342900" rtl="0" algn="l">
              <a:lnSpc>
                <a:spcPct val="90000"/>
              </a:lnSpc>
              <a:spcBef>
                <a:spcPts val="1500"/>
              </a:spcBef>
              <a:spcAft>
                <a:spcPts val="0"/>
              </a:spcAft>
              <a:buClr>
                <a:schemeClr val="dk1"/>
              </a:buClr>
              <a:buSzPct val="100000"/>
              <a:buChar char="•"/>
            </a:pPr>
            <a:r>
              <a:rPr lang="en-US"/>
              <a:t>What does a circle represent to you?</a:t>
            </a:r>
            <a:endParaRPr/>
          </a:p>
          <a:p>
            <a:pPr indent="-342900" lvl="0" marL="342900" rtl="0" algn="l">
              <a:lnSpc>
                <a:spcPct val="90000"/>
              </a:lnSpc>
              <a:spcBef>
                <a:spcPts val="1500"/>
              </a:spcBef>
              <a:spcAft>
                <a:spcPts val="0"/>
              </a:spcAft>
              <a:buClr>
                <a:schemeClr val="dk1"/>
              </a:buClr>
              <a:buSzPct val="100000"/>
              <a:buChar char="•"/>
            </a:pPr>
            <a:r>
              <a:rPr lang="en-US"/>
              <a:t>What does a circle represent in our cultural context?</a:t>
            </a:r>
            <a:endParaRPr/>
          </a:p>
          <a:p>
            <a:pPr indent="-342900" lvl="0" marL="342900" rtl="0" algn="l">
              <a:lnSpc>
                <a:spcPct val="90000"/>
              </a:lnSpc>
              <a:spcBef>
                <a:spcPts val="1500"/>
              </a:spcBef>
              <a:spcAft>
                <a:spcPts val="0"/>
              </a:spcAft>
              <a:buClr>
                <a:schemeClr val="dk1"/>
              </a:buClr>
              <a:buSzPct val="100000"/>
              <a:buChar char="•"/>
            </a:pPr>
            <a:r>
              <a:rPr lang="en-US"/>
              <a:t>In what ways could a ‘circle’ represent a safe, inclusive group of people?</a:t>
            </a:r>
            <a:endParaRPr/>
          </a:p>
          <a:p>
            <a:pPr indent="-342900" lvl="0" marL="342900" rtl="0" algn="l">
              <a:lnSpc>
                <a:spcPct val="90000"/>
              </a:lnSpc>
              <a:spcBef>
                <a:spcPts val="1500"/>
              </a:spcBef>
              <a:spcAft>
                <a:spcPts val="0"/>
              </a:spcAft>
              <a:buClr>
                <a:schemeClr val="dk1"/>
              </a:buClr>
              <a:buSzPct val="100000"/>
              <a:buChar char="•"/>
            </a:pPr>
            <a:r>
              <a:rPr lang="en-US"/>
              <a:t>Should we use the term “circle,” or another term, for groups of adolescents that we will organize in our programme? </a:t>
            </a:r>
            <a:endParaRPr/>
          </a:p>
        </p:txBody>
      </p:sp>
      <p:sp>
        <p:nvSpPr>
          <p:cNvPr id="120" name="Google Shape;120;p17"/>
          <p:cNvSpPr/>
          <p:nvPr/>
        </p:nvSpPr>
        <p:spPr>
          <a:xfrm>
            <a:off x="10058400" y="2514600"/>
            <a:ext cx="6400800" cy="6400800"/>
          </a:xfrm>
          <a:prstGeom prst="ellipse">
            <a:avLst/>
          </a:prstGeom>
          <a:noFill/>
          <a:ln cap="flat" cmpd="sng" w="12700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507" u="none" cap="none" strike="noStrike">
              <a:solidFill>
                <a:schemeClr val="lt1"/>
              </a:solidFill>
              <a:latin typeface="Calibri"/>
              <a:ea typeface="Calibri"/>
              <a:cs typeface="Calibri"/>
              <a:sym typeface="Calibri"/>
            </a:endParaRPr>
          </a:p>
        </p:txBody>
      </p:sp>
      <p:sp>
        <p:nvSpPr>
          <p:cNvPr id="121" name="Google Shape;121;p17"/>
          <p:cNvSpPr txBox="1"/>
          <p:nvPr/>
        </p:nvSpPr>
        <p:spPr>
          <a:xfrm>
            <a:off x="12852400" y="4930170"/>
            <a:ext cx="776175"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9600" u="none" cap="none" strike="noStrike">
                <a:solidFill>
                  <a:srgbClr val="00B0F0"/>
                </a:solidFill>
                <a:latin typeface="Arial"/>
                <a:ea typeface="Arial"/>
                <a:cs typeface="Arial"/>
                <a:sym typeface="Arial"/>
              </a:rPr>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8"/>
          <p:cNvSpPr txBox="1"/>
          <p:nvPr>
            <p:ph idx="1" type="body"/>
          </p:nvPr>
        </p:nvSpPr>
        <p:spPr>
          <a:xfrm>
            <a:off x="1257300" y="1010704"/>
            <a:ext cx="7886700" cy="991129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00B0F0"/>
              </a:buClr>
              <a:buSzPct val="100000"/>
              <a:buNone/>
            </a:pPr>
            <a:r>
              <a:rPr b="1" lang="en-US" sz="6400">
                <a:solidFill>
                  <a:srgbClr val="00B0F0"/>
                </a:solidFill>
                <a:latin typeface="Arial"/>
                <a:ea typeface="Arial"/>
                <a:cs typeface="Arial"/>
                <a:sym typeface="Arial"/>
              </a:rPr>
              <a:t>Forming a strong circle: Recommendations</a:t>
            </a:r>
            <a:endParaRPr/>
          </a:p>
          <a:p>
            <a:pPr indent="0" lvl="0" marL="0" rtl="0" algn="l">
              <a:lnSpc>
                <a:spcPct val="90000"/>
              </a:lnSpc>
              <a:spcBef>
                <a:spcPts val="1500"/>
              </a:spcBef>
              <a:spcAft>
                <a:spcPts val="0"/>
              </a:spcAft>
              <a:buClr>
                <a:schemeClr val="dk1"/>
              </a:buClr>
              <a:buSzPct val="100000"/>
              <a:buNone/>
            </a:pPr>
            <a:r>
              <a:t/>
            </a:r>
            <a:endParaRPr b="1">
              <a:solidFill>
                <a:srgbClr val="00B0F0"/>
              </a:solidFill>
              <a:latin typeface="Arial"/>
              <a:ea typeface="Arial"/>
              <a:cs typeface="Arial"/>
              <a:sym typeface="Arial"/>
            </a:endParaRPr>
          </a:p>
          <a:p>
            <a:pPr indent="0" lvl="0" marL="457200" rtl="0" algn="l">
              <a:lnSpc>
                <a:spcPct val="90000"/>
              </a:lnSpc>
              <a:spcBef>
                <a:spcPts val="1500"/>
              </a:spcBef>
              <a:spcAft>
                <a:spcPts val="0"/>
              </a:spcAft>
              <a:buClr>
                <a:schemeClr val="dk1"/>
              </a:buClr>
              <a:buSzPct val="100000"/>
              <a:buNone/>
            </a:pPr>
            <a:r>
              <a:rPr lang="en-US" u="sng"/>
              <a:t>Size</a:t>
            </a:r>
            <a:r>
              <a:rPr lang="en-US"/>
              <a:t>:  Seven to 25 adolescents per circle.</a:t>
            </a:r>
            <a:endParaRPr/>
          </a:p>
          <a:p>
            <a:pPr indent="0" lvl="0" marL="457200" rtl="0" algn="l">
              <a:lnSpc>
                <a:spcPct val="90000"/>
              </a:lnSpc>
              <a:spcBef>
                <a:spcPts val="1500"/>
              </a:spcBef>
              <a:spcAft>
                <a:spcPts val="0"/>
              </a:spcAft>
              <a:buClr>
                <a:schemeClr val="dk1"/>
              </a:buClr>
              <a:buSzPct val="100000"/>
              <a:buNone/>
            </a:pPr>
            <a:r>
              <a:rPr lang="en-US" u="sng"/>
              <a:t>Age</a:t>
            </a:r>
            <a:r>
              <a:rPr lang="en-US"/>
              <a:t>:  Group adolescents of similar ages together. </a:t>
            </a:r>
            <a:endParaRPr/>
          </a:p>
          <a:p>
            <a:pPr indent="0" lvl="0" marL="457200" rtl="0" algn="l">
              <a:lnSpc>
                <a:spcPct val="90000"/>
              </a:lnSpc>
              <a:spcBef>
                <a:spcPts val="1500"/>
              </a:spcBef>
              <a:spcAft>
                <a:spcPts val="0"/>
              </a:spcAft>
              <a:buClr>
                <a:schemeClr val="dk1"/>
              </a:buClr>
              <a:buSzPct val="100000"/>
              <a:buNone/>
            </a:pPr>
            <a:r>
              <a:rPr lang="en-US" u="sng"/>
              <a:t>Gender</a:t>
            </a:r>
            <a:r>
              <a:rPr lang="en-US"/>
              <a:t>:  Separate groups for girls and boys often work well.</a:t>
            </a:r>
            <a:endParaRPr/>
          </a:p>
          <a:p>
            <a:pPr indent="0" lvl="0" marL="457200" rtl="0" algn="l">
              <a:lnSpc>
                <a:spcPct val="90000"/>
              </a:lnSpc>
              <a:spcBef>
                <a:spcPts val="1500"/>
              </a:spcBef>
              <a:spcAft>
                <a:spcPts val="0"/>
              </a:spcAft>
              <a:buClr>
                <a:schemeClr val="dk1"/>
              </a:buClr>
              <a:buSzPct val="100000"/>
              <a:buNone/>
            </a:pPr>
            <a:r>
              <a:rPr lang="en-US" u="sng"/>
              <a:t>Diversity</a:t>
            </a:r>
            <a:r>
              <a:rPr lang="en-US"/>
              <a:t>: </a:t>
            </a:r>
            <a:endParaRPr/>
          </a:p>
          <a:p>
            <a:pPr indent="0" lvl="0" marL="457200" rtl="0" algn="l">
              <a:lnSpc>
                <a:spcPct val="90000"/>
              </a:lnSpc>
              <a:spcBef>
                <a:spcPts val="1500"/>
              </a:spcBef>
              <a:spcAft>
                <a:spcPts val="0"/>
              </a:spcAft>
              <a:buClr>
                <a:schemeClr val="dk1"/>
              </a:buClr>
              <a:buSzPct val="100000"/>
              <a:buNone/>
            </a:pPr>
            <a:r>
              <a:rPr lang="en-US"/>
              <a:t>Whenever possible, include adolescents from different backgrounds in the same circle to build connections.</a:t>
            </a:r>
            <a:endParaRPr/>
          </a:p>
          <a:p>
            <a:pPr indent="0" lvl="0" marL="457200" rtl="0" algn="l">
              <a:lnSpc>
                <a:spcPct val="90000"/>
              </a:lnSpc>
              <a:spcBef>
                <a:spcPts val="1500"/>
              </a:spcBef>
              <a:spcAft>
                <a:spcPts val="0"/>
              </a:spcAft>
              <a:buClr>
                <a:schemeClr val="dk1"/>
              </a:buClr>
              <a:buSzPct val="100000"/>
              <a:buNone/>
            </a:pPr>
            <a:r>
              <a:rPr lang="en-US"/>
              <a:t>Include adolescents with and without disabilities in the same circle. Never form ‘disabilities-only’ circles.</a:t>
            </a:r>
            <a:endParaRPr/>
          </a:p>
          <a:p>
            <a:pPr indent="0" lvl="0" marL="457200" rtl="0" algn="l">
              <a:lnSpc>
                <a:spcPct val="90000"/>
              </a:lnSpc>
              <a:spcBef>
                <a:spcPts val="1500"/>
              </a:spcBef>
              <a:spcAft>
                <a:spcPts val="0"/>
              </a:spcAft>
              <a:buClr>
                <a:schemeClr val="dk1"/>
              </a:buClr>
              <a:buSzPct val="100000"/>
              <a:buNone/>
            </a:pPr>
            <a:r>
              <a:rPr lang="en-US" u="sng"/>
              <a:t>Support</a:t>
            </a:r>
            <a:r>
              <a:rPr lang="en-US"/>
              <a:t>: One or two facilitators per circle. </a:t>
            </a:r>
            <a:endParaRPr/>
          </a:p>
          <a:p>
            <a:pPr indent="-116204" lvl="0" marL="342900" rtl="0" algn="l">
              <a:lnSpc>
                <a:spcPct val="90000"/>
              </a:lnSpc>
              <a:spcBef>
                <a:spcPts val="1500"/>
              </a:spcBef>
              <a:spcAft>
                <a:spcPts val="0"/>
              </a:spcAft>
              <a:buClr>
                <a:schemeClr val="dk1"/>
              </a:buClr>
              <a:buSzPct val="100000"/>
              <a:buNone/>
            </a:pPr>
            <a:r>
              <a:t/>
            </a:r>
            <a:endParaRPr/>
          </a:p>
        </p:txBody>
      </p:sp>
      <p:sp>
        <p:nvSpPr>
          <p:cNvPr id="128" name="Google Shape;128;p18"/>
          <p:cNvSpPr txBox="1"/>
          <p:nvPr/>
        </p:nvSpPr>
        <p:spPr>
          <a:xfrm>
            <a:off x="9588500" y="1010704"/>
            <a:ext cx="7988300" cy="8629916"/>
          </a:xfrm>
          <a:prstGeom prst="rect">
            <a:avLst/>
          </a:prstGeom>
          <a:solidFill>
            <a:srgbClr val="F2F2F2"/>
          </a:solidFill>
          <a:ln cap="flat" cmpd="sng" w="50800">
            <a:solidFill>
              <a:schemeClr val="dk1"/>
            </a:solidFill>
            <a:prstDash val="solid"/>
            <a:round/>
            <a:headEnd len="sm" w="sm" type="none"/>
            <a:tailEnd len="sm" w="sm" type="none"/>
          </a:ln>
        </p:spPr>
        <p:txBody>
          <a:bodyPr anchorCtr="0" anchor="t" bIns="457200" lIns="457200" spcFirstLastPara="1" rIns="457200" wrap="square" tIns="457200">
            <a:normAutofit/>
          </a:bodyPr>
          <a:lstStyle/>
          <a:p>
            <a:pPr indent="0" lvl="0" marL="0" marR="0" rtl="0" algn="l">
              <a:lnSpc>
                <a:spcPct val="90000"/>
              </a:lnSpc>
              <a:spcBef>
                <a:spcPts val="0"/>
              </a:spcBef>
              <a:spcAft>
                <a:spcPts val="0"/>
              </a:spcAft>
              <a:buClr>
                <a:srgbClr val="00B0F0"/>
              </a:buClr>
              <a:buSzPts val="5400"/>
              <a:buFont typeface="Arial"/>
              <a:buNone/>
            </a:pPr>
            <a:r>
              <a:rPr b="1" lang="en-US" sz="5400">
                <a:solidFill>
                  <a:srgbClr val="00B0F0"/>
                </a:solidFill>
                <a:latin typeface="Arial"/>
                <a:ea typeface="Arial"/>
                <a:cs typeface="Arial"/>
                <a:sym typeface="Arial"/>
              </a:rPr>
              <a:t>Action planning</a:t>
            </a:r>
            <a:endParaRPr/>
          </a:p>
          <a:p>
            <a:pPr indent="-342900" lvl="0" marL="342900" marR="0" rtl="0" algn="l">
              <a:lnSpc>
                <a:spcPct val="90000"/>
              </a:lnSpc>
              <a:spcBef>
                <a:spcPts val="1500"/>
              </a:spcBef>
              <a:spcAft>
                <a:spcPts val="0"/>
              </a:spcAft>
              <a:buClr>
                <a:schemeClr val="dk1"/>
              </a:buClr>
              <a:buSzPts val="4200"/>
              <a:buFont typeface="Arial"/>
              <a:buChar char="•"/>
            </a:pPr>
            <a:r>
              <a:rPr lang="en-US" sz="4200">
                <a:solidFill>
                  <a:schemeClr val="dk1"/>
                </a:solidFill>
                <a:latin typeface="Calibri"/>
                <a:ea typeface="Calibri"/>
                <a:cs typeface="Calibri"/>
                <a:sym typeface="Calibri"/>
              </a:rPr>
              <a:t>How many adolescents will we include in each circle? </a:t>
            </a:r>
            <a:endParaRPr/>
          </a:p>
          <a:p>
            <a:pPr indent="-342900" lvl="0" marL="342900" marR="0" rtl="0" algn="l">
              <a:lnSpc>
                <a:spcPct val="90000"/>
              </a:lnSpc>
              <a:spcBef>
                <a:spcPts val="1500"/>
              </a:spcBef>
              <a:spcAft>
                <a:spcPts val="0"/>
              </a:spcAft>
              <a:buClr>
                <a:schemeClr val="dk1"/>
              </a:buClr>
              <a:buSzPts val="4200"/>
              <a:buFont typeface="Arial"/>
              <a:buChar char="•"/>
            </a:pPr>
            <a:r>
              <a:rPr lang="en-US" sz="4200">
                <a:solidFill>
                  <a:schemeClr val="dk1"/>
                </a:solidFill>
                <a:latin typeface="Calibri"/>
                <a:ea typeface="Calibri"/>
                <a:cs typeface="Calibri"/>
                <a:sym typeface="Calibri"/>
              </a:rPr>
              <a:t>How will we group adolescents with those of similar or different ages, genders and other identities into circles?</a:t>
            </a:r>
            <a:endParaRPr/>
          </a:p>
          <a:p>
            <a:pPr indent="-342900" lvl="0" marL="342900" marR="0" rtl="0" algn="l">
              <a:lnSpc>
                <a:spcPct val="90000"/>
              </a:lnSpc>
              <a:spcBef>
                <a:spcPts val="1500"/>
              </a:spcBef>
              <a:spcAft>
                <a:spcPts val="0"/>
              </a:spcAft>
              <a:buClr>
                <a:schemeClr val="dk1"/>
              </a:buClr>
              <a:buSzPts val="4200"/>
              <a:buFont typeface="Arial"/>
              <a:buChar char="•"/>
            </a:pPr>
            <a:r>
              <a:rPr lang="en-US" sz="4200">
                <a:solidFill>
                  <a:schemeClr val="dk1"/>
                </a:solidFill>
                <a:latin typeface="Calibri"/>
                <a:ea typeface="Calibri"/>
                <a:cs typeface="Calibri"/>
                <a:sym typeface="Calibri"/>
              </a:rPr>
              <a:t>What planning steps and choices do we need to take in order to have an optimal ratio of facilitators to adolescents?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descr="A picture containing drawing&#10;&#10;Description automatically generated" id="134" name="Google Shape;134;p19"/>
          <p:cNvPicPr preferRelativeResize="0"/>
          <p:nvPr/>
        </p:nvPicPr>
        <p:blipFill rotWithShape="1">
          <a:blip r:embed="rId3">
            <a:alphaModFix/>
          </a:blip>
          <a:srcRect b="0" l="0" r="0" t="0"/>
          <a:stretch/>
        </p:blipFill>
        <p:spPr>
          <a:xfrm>
            <a:off x="9881601" y="2436325"/>
            <a:ext cx="8284464" cy="8229600"/>
          </a:xfrm>
          <a:prstGeom prst="rect">
            <a:avLst/>
          </a:prstGeom>
          <a:noFill/>
          <a:ln>
            <a:noFill/>
          </a:ln>
        </p:spPr>
      </p:pic>
      <p:sp>
        <p:nvSpPr>
          <p:cNvPr id="135" name="Google Shape;135;p19"/>
          <p:cNvSpPr txBox="1"/>
          <p:nvPr/>
        </p:nvSpPr>
        <p:spPr>
          <a:xfrm>
            <a:off x="10833005" y="9613422"/>
            <a:ext cx="6042991"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7F7F7F"/>
                </a:solidFill>
                <a:latin typeface="Arial"/>
                <a:ea typeface="Arial"/>
                <a:cs typeface="Arial"/>
                <a:sym typeface="Arial"/>
              </a:rPr>
              <a:t>Include all </a:t>
            </a:r>
            <a:endParaRPr/>
          </a:p>
          <a:p>
            <a:pPr indent="0" lvl="0" marL="0" marR="0" rtl="0" algn="ctr">
              <a:spcBef>
                <a:spcPts val="0"/>
              </a:spcBef>
              <a:spcAft>
                <a:spcPts val="0"/>
              </a:spcAft>
              <a:buNone/>
            </a:pPr>
            <a:r>
              <a:rPr b="1" lang="en-US" sz="4000">
                <a:solidFill>
                  <a:srgbClr val="7F7F7F"/>
                </a:solidFill>
                <a:latin typeface="Arial"/>
                <a:ea typeface="Arial"/>
                <a:cs typeface="Arial"/>
                <a:sym typeface="Arial"/>
              </a:rPr>
              <a:t>adolescents</a:t>
            </a:r>
            <a:endParaRPr/>
          </a:p>
        </p:txBody>
      </p:sp>
      <p:sp>
        <p:nvSpPr>
          <p:cNvPr id="136" name="Google Shape;136;p19"/>
          <p:cNvSpPr txBox="1"/>
          <p:nvPr>
            <p:ph idx="1" type="body"/>
          </p:nvPr>
        </p:nvSpPr>
        <p:spPr>
          <a:xfrm>
            <a:off x="1562100" y="2038084"/>
            <a:ext cx="8343900" cy="8071115"/>
          </a:xfrm>
          <a:prstGeom prst="rect">
            <a:avLst/>
          </a:prstGeom>
          <a:solidFill>
            <a:srgbClr val="F2F2F2"/>
          </a:solidFill>
          <a:ln cap="flat" cmpd="sng" w="50800">
            <a:solidFill>
              <a:schemeClr val="dk1"/>
            </a:solidFill>
            <a:prstDash val="solid"/>
            <a:round/>
            <a:headEnd len="sm" w="sm" type="none"/>
            <a:tailEnd len="sm" w="sm" type="none"/>
          </a:ln>
        </p:spPr>
        <p:txBody>
          <a:bodyPr anchorCtr="0" anchor="t" bIns="457200" lIns="457200" spcFirstLastPara="1" rIns="457200" wrap="square" tIns="457200">
            <a:normAutofit lnSpcReduction="10000"/>
          </a:bodyPr>
          <a:lstStyle/>
          <a:p>
            <a:pPr indent="0" lvl="0" marL="0" rtl="0" algn="l">
              <a:lnSpc>
                <a:spcPct val="90000"/>
              </a:lnSpc>
              <a:spcBef>
                <a:spcPts val="0"/>
              </a:spcBef>
              <a:spcAft>
                <a:spcPts val="0"/>
              </a:spcAft>
              <a:buClr>
                <a:srgbClr val="00B0F0"/>
              </a:buClr>
              <a:buSzPts val="5400"/>
              <a:buNone/>
            </a:pPr>
            <a:r>
              <a:rPr b="1" lang="en-US" sz="5400">
                <a:solidFill>
                  <a:srgbClr val="00B0F0"/>
                </a:solidFill>
                <a:latin typeface="Arial"/>
                <a:ea typeface="Arial"/>
                <a:cs typeface="Arial"/>
                <a:sym typeface="Arial"/>
              </a:rPr>
              <a:t>Discussion: </a:t>
            </a:r>
            <a:endParaRPr/>
          </a:p>
          <a:p>
            <a:pPr indent="0" lvl="0" marL="0" rtl="0" algn="l">
              <a:lnSpc>
                <a:spcPct val="90000"/>
              </a:lnSpc>
              <a:spcBef>
                <a:spcPts val="1500"/>
              </a:spcBef>
              <a:spcAft>
                <a:spcPts val="0"/>
              </a:spcAft>
              <a:buClr>
                <a:schemeClr val="dk1"/>
              </a:buClr>
              <a:buSzPts val="4300"/>
              <a:buNone/>
            </a:pPr>
            <a:r>
              <a:rPr b="1" lang="en-US" sz="4300"/>
              <a:t>How will we </a:t>
            </a:r>
            <a:r>
              <a:rPr b="1" lang="en-US" sz="4300" u="sng"/>
              <a:t>include</a:t>
            </a:r>
            <a:r>
              <a:rPr b="1" lang="en-US" sz="4300"/>
              <a:t> all adolescents in circles in our programme?</a:t>
            </a:r>
            <a:endParaRPr/>
          </a:p>
          <a:p>
            <a:pPr indent="0" lvl="0" marL="0" rtl="0" algn="l">
              <a:lnSpc>
                <a:spcPct val="90000"/>
              </a:lnSpc>
              <a:spcBef>
                <a:spcPts val="1500"/>
              </a:spcBef>
              <a:spcAft>
                <a:spcPts val="0"/>
              </a:spcAft>
              <a:buClr>
                <a:schemeClr val="dk1"/>
              </a:buClr>
              <a:buSzPts val="4300"/>
              <a:buNone/>
            </a:pPr>
            <a:r>
              <a:rPr lang="en-US" sz="4300"/>
              <a:t>What is the difference between reaching and including adolescents? </a:t>
            </a:r>
            <a:endParaRPr/>
          </a:p>
          <a:p>
            <a:pPr indent="0" lvl="0" marL="0" rtl="0" algn="l">
              <a:lnSpc>
                <a:spcPct val="90000"/>
              </a:lnSpc>
              <a:spcBef>
                <a:spcPts val="1500"/>
              </a:spcBef>
              <a:spcAft>
                <a:spcPts val="0"/>
              </a:spcAft>
              <a:buClr>
                <a:schemeClr val="dk1"/>
              </a:buClr>
              <a:buSzPts val="4300"/>
              <a:buNone/>
            </a:pPr>
            <a:r>
              <a:rPr lang="en-US" sz="4300"/>
              <a:t>Finish this sentence:</a:t>
            </a:r>
            <a:endParaRPr/>
          </a:p>
          <a:p>
            <a:pPr indent="0" lvl="0" marL="0" rtl="0" algn="ctr">
              <a:lnSpc>
                <a:spcPct val="90000"/>
              </a:lnSpc>
              <a:spcBef>
                <a:spcPts val="1500"/>
              </a:spcBef>
              <a:spcAft>
                <a:spcPts val="0"/>
              </a:spcAft>
              <a:buClr>
                <a:schemeClr val="dk1"/>
              </a:buClr>
              <a:buSzPts val="4300"/>
              <a:buNone/>
            </a:pPr>
            <a:r>
              <a:rPr b="1" i="1" lang="en-US" sz="4300"/>
              <a:t>“When an adolescent is truly included in a programme, he or she…”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descr="A close up of a logo&#10;&#10;Description automatically generated" id="142" name="Google Shape;142;p20"/>
          <p:cNvPicPr preferRelativeResize="0"/>
          <p:nvPr/>
        </p:nvPicPr>
        <p:blipFill rotWithShape="1">
          <a:blip r:embed="rId3">
            <a:alphaModFix/>
          </a:blip>
          <a:srcRect b="0" l="0" r="0" t="0"/>
          <a:stretch/>
        </p:blipFill>
        <p:spPr>
          <a:xfrm>
            <a:off x="-954156" y="-1008583"/>
            <a:ext cx="20196313" cy="13447166"/>
          </a:xfrm>
          <a:prstGeom prst="rect">
            <a:avLst/>
          </a:prstGeom>
          <a:noFill/>
          <a:ln>
            <a:noFill/>
          </a:ln>
        </p:spPr>
      </p:pic>
      <p:sp>
        <p:nvSpPr>
          <p:cNvPr id="143" name="Google Shape;143;p20"/>
          <p:cNvSpPr txBox="1"/>
          <p:nvPr>
            <p:ph type="title"/>
          </p:nvPr>
        </p:nvSpPr>
        <p:spPr>
          <a:xfrm>
            <a:off x="1371600" y="6629400"/>
            <a:ext cx="15798799" cy="306487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Arial"/>
              <a:buNone/>
            </a:pPr>
            <a:r>
              <a:rPr b="1" lang="en-US" sz="5400">
                <a:solidFill>
                  <a:schemeClr val="lt1"/>
                </a:solidFill>
                <a:latin typeface="Arial"/>
                <a:ea typeface="Arial"/>
                <a:cs typeface="Arial"/>
                <a:sym typeface="Arial"/>
              </a:rPr>
              <a:t>3.2 Using Group Rules to build strong, safe circles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1"/>
          <p:cNvSpPr txBox="1"/>
          <p:nvPr>
            <p:ph idx="1" type="body"/>
          </p:nvPr>
        </p:nvSpPr>
        <p:spPr>
          <a:xfrm>
            <a:off x="3346450" y="2088885"/>
            <a:ext cx="11595100" cy="7252230"/>
          </a:xfrm>
          <a:prstGeom prst="rect">
            <a:avLst/>
          </a:prstGeom>
          <a:solidFill>
            <a:srgbClr val="F2F2F2"/>
          </a:solidFill>
          <a:ln cap="flat" cmpd="sng" w="50800">
            <a:solidFill>
              <a:schemeClr val="dk1"/>
            </a:solidFill>
            <a:prstDash val="solid"/>
            <a:round/>
            <a:headEnd len="sm" w="sm" type="none"/>
            <a:tailEnd len="sm" w="sm" type="none"/>
          </a:ln>
        </p:spPr>
        <p:txBody>
          <a:bodyPr anchorCtr="0" anchor="t" bIns="457200" lIns="457200" spcFirstLastPara="1" rIns="457200" wrap="square" tIns="457200">
            <a:normAutofit fontScale="85000" lnSpcReduction="20000"/>
          </a:bodyPr>
          <a:lstStyle/>
          <a:p>
            <a:pPr indent="0" lvl="0" marL="0" rtl="0" algn="l">
              <a:lnSpc>
                <a:spcPct val="90000"/>
              </a:lnSpc>
              <a:spcBef>
                <a:spcPts val="0"/>
              </a:spcBef>
              <a:spcAft>
                <a:spcPts val="0"/>
              </a:spcAft>
              <a:buClr>
                <a:srgbClr val="00B0F0"/>
              </a:buClr>
              <a:buSzPct val="100000"/>
              <a:buNone/>
            </a:pPr>
            <a:r>
              <a:rPr b="1" lang="en-US" sz="6400">
                <a:solidFill>
                  <a:srgbClr val="00B0F0"/>
                </a:solidFill>
                <a:latin typeface="Arial"/>
                <a:ea typeface="Arial"/>
                <a:cs typeface="Arial"/>
                <a:sym typeface="Arial"/>
              </a:rPr>
              <a:t>Discussion:</a:t>
            </a:r>
            <a:r>
              <a:rPr b="1" lang="en-US" sz="5400">
                <a:solidFill>
                  <a:srgbClr val="00B0F0"/>
                </a:solidFill>
                <a:latin typeface="Arial"/>
                <a:ea typeface="Arial"/>
                <a:cs typeface="Arial"/>
                <a:sym typeface="Arial"/>
              </a:rPr>
              <a:t> </a:t>
            </a:r>
            <a:endParaRPr b="1" sz="5400">
              <a:solidFill>
                <a:srgbClr val="00B0F0"/>
              </a:solidFill>
              <a:latin typeface="Arial"/>
              <a:ea typeface="Arial"/>
              <a:cs typeface="Arial"/>
              <a:sym typeface="Arial"/>
            </a:endParaRPr>
          </a:p>
          <a:p>
            <a:pPr indent="0" lvl="0" marL="0" rtl="0" algn="l">
              <a:lnSpc>
                <a:spcPct val="90000"/>
              </a:lnSpc>
              <a:spcBef>
                <a:spcPts val="1500"/>
              </a:spcBef>
              <a:spcAft>
                <a:spcPts val="0"/>
              </a:spcAft>
              <a:buClr>
                <a:schemeClr val="dk1"/>
              </a:buClr>
              <a:buSzPct val="100000"/>
              <a:buNone/>
            </a:pPr>
            <a:r>
              <a:rPr i="1" lang="en-US" sz="4400"/>
              <a:t>(These questions will be especially relevant for anyone who has worked as a teacher or facilitator directly with a group of adolescents, on this or any other programme.)</a:t>
            </a:r>
            <a:endParaRPr/>
          </a:p>
          <a:p>
            <a:pPr indent="-342900" lvl="0" marL="342900" rtl="0" algn="l">
              <a:lnSpc>
                <a:spcPct val="90000"/>
              </a:lnSpc>
              <a:spcBef>
                <a:spcPts val="1500"/>
              </a:spcBef>
              <a:spcAft>
                <a:spcPts val="0"/>
              </a:spcAft>
              <a:buClr>
                <a:schemeClr val="dk1"/>
              </a:buClr>
              <a:buSzPct val="100000"/>
              <a:buChar char="•"/>
            </a:pPr>
            <a:r>
              <a:rPr lang="en-US" sz="5200"/>
              <a:t>When each of us have worked with a group of adolescents, what are some signs that we have seen that they are starting to work well together? </a:t>
            </a:r>
            <a:endParaRPr sz="5200"/>
          </a:p>
          <a:p>
            <a:pPr indent="-342900" lvl="0" marL="342900" rtl="0" algn="l">
              <a:lnSpc>
                <a:spcPct val="90000"/>
              </a:lnSpc>
              <a:spcBef>
                <a:spcPts val="1500"/>
              </a:spcBef>
              <a:spcAft>
                <a:spcPts val="0"/>
              </a:spcAft>
              <a:buClr>
                <a:schemeClr val="dk1"/>
              </a:buClr>
              <a:buSzPct val="100000"/>
              <a:buChar char="•"/>
            </a:pPr>
            <a:r>
              <a:rPr lang="en-US" sz="5200"/>
              <a:t>What are some proactive strategies we each use to try to help adolescents build a sense of teamwork? </a:t>
            </a:r>
            <a:endParaRPr sz="52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